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59"/>
  </p:notesMasterIdLst>
  <p:handoutMasterIdLst>
    <p:handoutMasterId r:id="rId60"/>
  </p:handoutMasterIdLst>
  <p:sldIdLst>
    <p:sldId id="359" r:id="rId2"/>
    <p:sldId id="361" r:id="rId3"/>
    <p:sldId id="591" r:id="rId4"/>
    <p:sldId id="362" r:id="rId5"/>
    <p:sldId id="604" r:id="rId6"/>
    <p:sldId id="552" r:id="rId7"/>
    <p:sldId id="549" r:id="rId8"/>
    <p:sldId id="553" r:id="rId9"/>
    <p:sldId id="554" r:id="rId10"/>
    <p:sldId id="566" r:id="rId11"/>
    <p:sldId id="550" r:id="rId12"/>
    <p:sldId id="559" r:id="rId13"/>
    <p:sldId id="592" r:id="rId14"/>
    <p:sldId id="560" r:id="rId15"/>
    <p:sldId id="561" r:id="rId16"/>
    <p:sldId id="556" r:id="rId17"/>
    <p:sldId id="562" r:id="rId18"/>
    <p:sldId id="557" r:id="rId19"/>
    <p:sldId id="558" r:id="rId20"/>
    <p:sldId id="595" r:id="rId21"/>
    <p:sldId id="596" r:id="rId22"/>
    <p:sldId id="555" r:id="rId23"/>
    <p:sldId id="364" r:id="rId24"/>
    <p:sldId id="563" r:id="rId25"/>
    <p:sldId id="365" r:id="rId26"/>
    <p:sldId id="564" r:id="rId27"/>
    <p:sldId id="593" r:id="rId28"/>
    <p:sldId id="594" r:id="rId29"/>
    <p:sldId id="366" r:id="rId30"/>
    <p:sldId id="603" r:id="rId31"/>
    <p:sldId id="597" r:id="rId32"/>
    <p:sldId id="568" r:id="rId33"/>
    <p:sldId id="598" r:id="rId34"/>
    <p:sldId id="599" r:id="rId35"/>
    <p:sldId id="572" r:id="rId36"/>
    <p:sldId id="570" r:id="rId37"/>
    <p:sldId id="573" r:id="rId38"/>
    <p:sldId id="600" r:id="rId39"/>
    <p:sldId id="601" r:id="rId40"/>
    <p:sldId id="602" r:id="rId41"/>
    <p:sldId id="576" r:id="rId42"/>
    <p:sldId id="574" r:id="rId43"/>
    <p:sldId id="575" r:id="rId44"/>
    <p:sldId id="577" r:id="rId45"/>
    <p:sldId id="578" r:id="rId46"/>
    <p:sldId id="580" r:id="rId47"/>
    <p:sldId id="579" r:id="rId48"/>
    <p:sldId id="581" r:id="rId49"/>
    <p:sldId id="582" r:id="rId50"/>
    <p:sldId id="583" r:id="rId51"/>
    <p:sldId id="584" r:id="rId52"/>
    <p:sldId id="589" r:id="rId53"/>
    <p:sldId id="590" r:id="rId54"/>
    <p:sldId id="588" r:id="rId55"/>
    <p:sldId id="585" r:id="rId56"/>
    <p:sldId id="586" r:id="rId57"/>
    <p:sldId id="587" r:id="rId58"/>
  </p:sldIdLst>
  <p:sldSz cx="9144000" cy="6858000" type="screen4x3"/>
  <p:notesSz cx="7315200" cy="9601200"/>
  <p:custShowLst>
    <p:custShow name="Custom Show 1" id="0">
      <p:sldLst/>
    </p:custShow>
  </p:custShowLst>
  <p:defaultTextStyle>
    <a:defPPr>
      <a:defRPr lang="en-US"/>
    </a:defPPr>
    <a:lvl1pPr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5pPr>
    <a:lvl6pPr marL="22860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6pPr>
    <a:lvl7pPr marL="27432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7pPr>
    <a:lvl8pPr marL="32004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8pPr>
    <a:lvl9pPr marL="36576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679">
          <p15:clr>
            <a:srgbClr val="A4A3A4"/>
          </p15:clr>
        </p15:guide>
        <p15:guide id="2" pos="52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9CCFF"/>
    <a:srgbClr val="000099"/>
    <a:srgbClr val="0066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61" autoAdjust="0"/>
    <p:restoredTop sz="94660"/>
  </p:normalViewPr>
  <p:slideViewPr>
    <p:cSldViewPr snapToGrid="0">
      <p:cViewPr varScale="1">
        <p:scale>
          <a:sx n="68" d="100"/>
          <a:sy n="68" d="100"/>
        </p:scale>
        <p:origin x="1464" y="60"/>
      </p:cViewPr>
      <p:guideLst>
        <p:guide orient="horz" pos="679"/>
        <p:guide pos="52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906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6DC7F0FC-0449-436C-B6B4-88E627AF9848}"/>
              </a:ext>
            </a:extLst>
          </p:cNvPr>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none" lIns="96659" tIns="48330" rIns="96659" bIns="48330" numCol="1" anchor="t" anchorCtr="0" compatLnSpc="1">
            <a:prstTxWarp prst="textNoShape">
              <a:avLst/>
            </a:prstTxWarp>
          </a:bodyPr>
          <a:lstStyle>
            <a:lvl1pPr defTabSz="966556">
              <a:defRPr sz="1200">
                <a:latin typeface="Helvetica" charset="0"/>
                <a:ea typeface="+mn-ea"/>
              </a:defRPr>
            </a:lvl1pPr>
          </a:lstStyle>
          <a:p>
            <a:pPr>
              <a:defRPr/>
            </a:pPr>
            <a:endParaRPr lang="en-US"/>
          </a:p>
        </p:txBody>
      </p:sp>
      <p:sp>
        <p:nvSpPr>
          <p:cNvPr id="58371" name="Rectangle 3">
            <a:extLst>
              <a:ext uri="{FF2B5EF4-FFF2-40B4-BE49-F238E27FC236}">
                <a16:creationId xmlns:a16="http://schemas.microsoft.com/office/drawing/2014/main" id="{A9D575A7-5F00-427C-B744-CFBE428AEB18}"/>
              </a:ext>
            </a:extLst>
          </p:cNvPr>
          <p:cNvSpPr>
            <a:spLocks noGrp="1" noChangeArrowheads="1"/>
          </p:cNvSpPr>
          <p:nvPr>
            <p:ph type="dt" sz="quarter" idx="1"/>
          </p:nvPr>
        </p:nvSpPr>
        <p:spPr bwMode="auto">
          <a:xfrm>
            <a:off x="4144963" y="0"/>
            <a:ext cx="3170237" cy="479425"/>
          </a:xfrm>
          <a:prstGeom prst="rect">
            <a:avLst/>
          </a:prstGeom>
          <a:noFill/>
          <a:ln w="9525">
            <a:noFill/>
            <a:miter lim="800000"/>
            <a:headEnd/>
            <a:tailEnd/>
          </a:ln>
          <a:effectLst/>
        </p:spPr>
        <p:txBody>
          <a:bodyPr vert="horz" wrap="none" lIns="96659" tIns="48330" rIns="96659" bIns="48330" numCol="1" anchor="t" anchorCtr="0" compatLnSpc="1">
            <a:prstTxWarp prst="textNoShape">
              <a:avLst/>
            </a:prstTxWarp>
          </a:bodyPr>
          <a:lstStyle>
            <a:lvl1pPr algn="r" defTabSz="966556">
              <a:defRPr sz="1200">
                <a:latin typeface="Helvetica" charset="0"/>
                <a:ea typeface="+mn-ea"/>
              </a:defRPr>
            </a:lvl1pPr>
          </a:lstStyle>
          <a:p>
            <a:pPr>
              <a:defRPr/>
            </a:pPr>
            <a:endParaRPr lang="en-US"/>
          </a:p>
        </p:txBody>
      </p:sp>
      <p:sp>
        <p:nvSpPr>
          <p:cNvPr id="58372" name="Rectangle 4">
            <a:extLst>
              <a:ext uri="{FF2B5EF4-FFF2-40B4-BE49-F238E27FC236}">
                <a16:creationId xmlns:a16="http://schemas.microsoft.com/office/drawing/2014/main" id="{E62C68D8-3E7C-42BF-9223-97AB5ED86946}"/>
              </a:ext>
            </a:extLst>
          </p:cNvPr>
          <p:cNvSpPr>
            <a:spLocks noGrp="1" noChangeArrowheads="1"/>
          </p:cNvSpPr>
          <p:nvPr>
            <p:ph type="ftr" sz="quarter" idx="2"/>
          </p:nvPr>
        </p:nvSpPr>
        <p:spPr bwMode="auto">
          <a:xfrm>
            <a:off x="0" y="9121775"/>
            <a:ext cx="3170238" cy="479425"/>
          </a:xfrm>
          <a:prstGeom prst="rect">
            <a:avLst/>
          </a:prstGeom>
          <a:noFill/>
          <a:ln w="9525">
            <a:noFill/>
            <a:miter lim="800000"/>
            <a:headEnd/>
            <a:tailEnd/>
          </a:ln>
          <a:effectLst/>
        </p:spPr>
        <p:txBody>
          <a:bodyPr vert="horz" wrap="none" lIns="96659" tIns="48330" rIns="96659" bIns="48330" numCol="1" anchor="b" anchorCtr="0" compatLnSpc="1">
            <a:prstTxWarp prst="textNoShape">
              <a:avLst/>
            </a:prstTxWarp>
          </a:bodyPr>
          <a:lstStyle>
            <a:lvl1pPr defTabSz="966556">
              <a:defRPr sz="1200">
                <a:latin typeface="Helvetica" charset="0"/>
                <a:ea typeface="+mn-ea"/>
              </a:defRPr>
            </a:lvl1pPr>
          </a:lstStyle>
          <a:p>
            <a:pPr>
              <a:defRPr/>
            </a:pPr>
            <a:endParaRPr lang="en-US"/>
          </a:p>
        </p:txBody>
      </p:sp>
      <p:sp>
        <p:nvSpPr>
          <p:cNvPr id="58373" name="Rectangle 5">
            <a:extLst>
              <a:ext uri="{FF2B5EF4-FFF2-40B4-BE49-F238E27FC236}">
                <a16:creationId xmlns:a16="http://schemas.microsoft.com/office/drawing/2014/main" id="{5111EC46-9F7C-40D2-BAFC-E47ADC492A17}"/>
              </a:ext>
            </a:extLst>
          </p:cNvPr>
          <p:cNvSpPr>
            <a:spLocks noGrp="1" noChangeArrowheads="1"/>
          </p:cNvSpPr>
          <p:nvPr>
            <p:ph type="sldNum" sz="quarter" idx="3"/>
          </p:nvPr>
        </p:nvSpPr>
        <p:spPr bwMode="auto">
          <a:xfrm>
            <a:off x="4144963" y="9121775"/>
            <a:ext cx="3170237" cy="479425"/>
          </a:xfrm>
          <a:prstGeom prst="rect">
            <a:avLst/>
          </a:prstGeom>
          <a:noFill/>
          <a:ln w="9525">
            <a:noFill/>
            <a:miter lim="800000"/>
            <a:headEnd/>
            <a:tailEnd/>
          </a:ln>
          <a:effectLst/>
        </p:spPr>
        <p:txBody>
          <a:bodyPr vert="horz" wrap="none" lIns="96659" tIns="48330" rIns="96659" bIns="48330" numCol="1" anchor="b" anchorCtr="0" compatLnSpc="1">
            <a:prstTxWarp prst="textNoShape">
              <a:avLst/>
            </a:prstTxWarp>
          </a:bodyPr>
          <a:lstStyle>
            <a:lvl1pPr algn="r" defTabSz="966556">
              <a:defRPr sz="1200"/>
            </a:lvl1pPr>
          </a:lstStyle>
          <a:p>
            <a:pPr>
              <a:defRPr/>
            </a:pPr>
            <a:fld id="{5484F96B-BC05-4A08-B43D-3F822E0867F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C95624D6-ABD8-4F2E-8DFE-3CBAABAB66F0}"/>
              </a:ext>
            </a:extLst>
          </p:cNvPr>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none" lIns="96659" tIns="48330" rIns="96659" bIns="48330" numCol="1" anchor="t" anchorCtr="0" compatLnSpc="1">
            <a:prstTxWarp prst="textNoShape">
              <a:avLst/>
            </a:prstTxWarp>
          </a:bodyPr>
          <a:lstStyle>
            <a:lvl1pPr defTabSz="966556">
              <a:defRPr sz="1200">
                <a:latin typeface="Helvetica" charset="0"/>
                <a:ea typeface="+mn-ea"/>
              </a:defRPr>
            </a:lvl1pPr>
          </a:lstStyle>
          <a:p>
            <a:pPr>
              <a:defRPr/>
            </a:pPr>
            <a:endParaRPr lang="en-US"/>
          </a:p>
        </p:txBody>
      </p:sp>
      <p:sp>
        <p:nvSpPr>
          <p:cNvPr id="52227" name="Rectangle 3">
            <a:extLst>
              <a:ext uri="{FF2B5EF4-FFF2-40B4-BE49-F238E27FC236}">
                <a16:creationId xmlns:a16="http://schemas.microsoft.com/office/drawing/2014/main" id="{6FDF9E5C-A708-4BF3-A537-3AC3648207BB}"/>
              </a:ext>
            </a:extLst>
          </p:cNvPr>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none" lIns="96659" tIns="48330" rIns="96659" bIns="48330" numCol="1" anchor="t" anchorCtr="0" compatLnSpc="1">
            <a:prstTxWarp prst="textNoShape">
              <a:avLst/>
            </a:prstTxWarp>
          </a:bodyPr>
          <a:lstStyle>
            <a:lvl1pPr algn="r" defTabSz="966556">
              <a:defRPr sz="1200">
                <a:latin typeface="Helvetica" charset="0"/>
                <a:ea typeface="+mn-ea"/>
              </a:defRPr>
            </a:lvl1pPr>
          </a:lstStyle>
          <a:p>
            <a:pPr>
              <a:defRPr/>
            </a:pPr>
            <a:endParaRPr lang="en-US"/>
          </a:p>
        </p:txBody>
      </p:sp>
      <p:sp>
        <p:nvSpPr>
          <p:cNvPr id="3076" name="Rectangle 4">
            <a:extLst>
              <a:ext uri="{FF2B5EF4-FFF2-40B4-BE49-F238E27FC236}">
                <a16:creationId xmlns:a16="http://schemas.microsoft.com/office/drawing/2014/main" id="{164748E3-6D80-46E2-B368-FEB1155F8E2F}"/>
              </a:ext>
            </a:extLst>
          </p:cNvPr>
          <p:cNvSpPr>
            <a:spLocks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9" name="Rectangle 5">
            <a:extLst>
              <a:ext uri="{FF2B5EF4-FFF2-40B4-BE49-F238E27FC236}">
                <a16:creationId xmlns:a16="http://schemas.microsoft.com/office/drawing/2014/main" id="{8F0D5ABF-B4A5-491D-9778-B23E73575D46}"/>
              </a:ext>
            </a:extLst>
          </p:cNvPr>
          <p:cNvSpPr>
            <a:spLocks noGrp="1" noChangeArrowheads="1"/>
          </p:cNvSpPr>
          <p:nvPr>
            <p:ph type="body" sz="quarter" idx="3"/>
          </p:nvPr>
        </p:nvSpPr>
        <p:spPr bwMode="auto">
          <a:xfrm>
            <a:off x="976313" y="4560888"/>
            <a:ext cx="5362575" cy="4319587"/>
          </a:xfrm>
          <a:prstGeom prst="rect">
            <a:avLst/>
          </a:prstGeom>
          <a:noFill/>
          <a:ln w="9525">
            <a:noFill/>
            <a:miter lim="800000"/>
            <a:headEnd/>
            <a:tailEnd/>
          </a:ln>
          <a:effectLst/>
        </p:spPr>
        <p:txBody>
          <a:bodyPr vert="horz" wrap="none" lIns="96659" tIns="48330" rIns="96659" bIns="4833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2230" name="Rectangle 6">
            <a:extLst>
              <a:ext uri="{FF2B5EF4-FFF2-40B4-BE49-F238E27FC236}">
                <a16:creationId xmlns:a16="http://schemas.microsoft.com/office/drawing/2014/main" id="{D5F6CDE4-5551-40F9-9A80-A7EA692ED4B9}"/>
              </a:ext>
            </a:extLst>
          </p:cNvPr>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none" lIns="96659" tIns="48330" rIns="96659" bIns="48330" numCol="1" anchor="b" anchorCtr="0" compatLnSpc="1">
            <a:prstTxWarp prst="textNoShape">
              <a:avLst/>
            </a:prstTxWarp>
          </a:bodyPr>
          <a:lstStyle>
            <a:lvl1pPr defTabSz="966556">
              <a:defRPr sz="1200">
                <a:latin typeface="Helvetica" charset="0"/>
                <a:ea typeface="+mn-ea"/>
              </a:defRPr>
            </a:lvl1pPr>
          </a:lstStyle>
          <a:p>
            <a:pPr>
              <a:defRPr/>
            </a:pPr>
            <a:endParaRPr lang="en-US"/>
          </a:p>
        </p:txBody>
      </p:sp>
      <p:sp>
        <p:nvSpPr>
          <p:cNvPr id="52231" name="Rectangle 7">
            <a:extLst>
              <a:ext uri="{FF2B5EF4-FFF2-40B4-BE49-F238E27FC236}">
                <a16:creationId xmlns:a16="http://schemas.microsoft.com/office/drawing/2014/main" id="{DA2B4FB2-8AA3-4A6B-8CFE-964A998D68F5}"/>
              </a:ext>
            </a:extLst>
          </p:cNvPr>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none" lIns="96659" tIns="48330" rIns="96659" bIns="48330" numCol="1" anchor="b" anchorCtr="0" compatLnSpc="1">
            <a:prstTxWarp prst="textNoShape">
              <a:avLst/>
            </a:prstTxWarp>
          </a:bodyPr>
          <a:lstStyle>
            <a:lvl1pPr algn="r" defTabSz="966556">
              <a:defRPr sz="1200"/>
            </a:lvl1pPr>
          </a:lstStyle>
          <a:p>
            <a:pPr>
              <a:defRPr/>
            </a:pPr>
            <a:fld id="{06565381-5BD2-4BAC-B450-1B6884D031E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anose="020B0600070205080204" pitchFamily="34" charset="-128"/>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972EC50C-A0CF-4CB1-91E1-D3E1DB6495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1600">
                <a:solidFill>
                  <a:schemeClr val="tx1"/>
                </a:solidFill>
                <a:latin typeface="Helvetica" panose="020B0604020202020204" pitchFamily="34" charset="0"/>
                <a:ea typeface="MS PGothic" panose="020B0600070205080204" pitchFamily="34" charset="-128"/>
              </a:defRPr>
            </a:lvl1pPr>
            <a:lvl2pPr marL="771525" indent="-296863" defTabSz="965200">
              <a:defRPr sz="1600">
                <a:solidFill>
                  <a:schemeClr val="tx1"/>
                </a:solidFill>
                <a:latin typeface="Helvetica" panose="020B0604020202020204" pitchFamily="34" charset="0"/>
                <a:ea typeface="MS PGothic" panose="020B0600070205080204" pitchFamily="34" charset="-128"/>
              </a:defRPr>
            </a:lvl2pPr>
            <a:lvl3pPr marL="1187450" indent="-236538" defTabSz="965200">
              <a:defRPr sz="1600">
                <a:solidFill>
                  <a:schemeClr val="tx1"/>
                </a:solidFill>
                <a:latin typeface="Helvetica" panose="020B0604020202020204" pitchFamily="34" charset="0"/>
                <a:ea typeface="MS PGothic" panose="020B0600070205080204" pitchFamily="34" charset="-128"/>
              </a:defRPr>
            </a:lvl3pPr>
            <a:lvl4pPr marL="1662113" indent="-236538" defTabSz="965200">
              <a:defRPr sz="1600">
                <a:solidFill>
                  <a:schemeClr val="tx1"/>
                </a:solidFill>
                <a:latin typeface="Helvetica" panose="020B0604020202020204" pitchFamily="34" charset="0"/>
                <a:ea typeface="MS PGothic" panose="020B0600070205080204" pitchFamily="34" charset="-128"/>
              </a:defRPr>
            </a:lvl4pPr>
            <a:lvl5pPr marL="2136775" indent="-236538" defTabSz="965200">
              <a:defRPr sz="1600">
                <a:solidFill>
                  <a:schemeClr val="tx1"/>
                </a:solidFill>
                <a:latin typeface="Helvetica" panose="020B0604020202020204" pitchFamily="34" charset="0"/>
                <a:ea typeface="MS PGothic" panose="020B0600070205080204" pitchFamily="34" charset="-128"/>
              </a:defRPr>
            </a:lvl5pPr>
            <a:lvl6pPr marL="2593975" indent="-236538" defTabSz="965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51175" indent="-236538" defTabSz="965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508375" indent="-236538" defTabSz="965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65575" indent="-236538" defTabSz="965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8651DF2E-84D0-46C0-A007-D6A66C1560E8}" type="slidenum">
              <a:rPr lang="en-US" altLang="en-US" sz="1200" smtClean="0"/>
              <a:pPr/>
              <a:t>1</a:t>
            </a:fld>
            <a:endParaRPr lang="en-US" altLang="en-US" sz="1200"/>
          </a:p>
        </p:txBody>
      </p:sp>
      <p:sp>
        <p:nvSpPr>
          <p:cNvPr id="6147" name="Rectangle 2">
            <a:extLst>
              <a:ext uri="{FF2B5EF4-FFF2-40B4-BE49-F238E27FC236}">
                <a16:creationId xmlns:a16="http://schemas.microsoft.com/office/drawing/2014/main" id="{DC6458A7-550B-463B-94FF-EB22D4F278C4}"/>
              </a:ext>
            </a:extLst>
          </p:cNvPr>
          <p:cNvSpPr>
            <a:spLocks noChangeArrowheads="1" noTextEdit="1"/>
          </p:cNvSpPr>
          <p:nvPr>
            <p:ph type="sldImg"/>
          </p:nvPr>
        </p:nvSpPr>
        <p:spPr>
          <a:ln/>
        </p:spPr>
      </p:sp>
      <p:sp>
        <p:nvSpPr>
          <p:cNvPr id="6148" name="Rectangle 3">
            <a:extLst>
              <a:ext uri="{FF2B5EF4-FFF2-40B4-BE49-F238E27FC236}">
                <a16:creationId xmlns:a16="http://schemas.microsoft.com/office/drawing/2014/main" id="{F3A6AE38-2104-4C75-A60B-F4C0C906C187}"/>
              </a:ext>
            </a:extLst>
          </p:cNvPr>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DDAE1567-A85D-42F5-A995-0C56E50702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1600">
                <a:solidFill>
                  <a:schemeClr val="tx1"/>
                </a:solidFill>
                <a:latin typeface="Helvetica" panose="020B0604020202020204" pitchFamily="34" charset="0"/>
                <a:ea typeface="MS PGothic" panose="020B0600070205080204" pitchFamily="34" charset="-128"/>
              </a:defRPr>
            </a:lvl1pPr>
            <a:lvl2pPr marL="771525" indent="-296863" defTabSz="965200">
              <a:defRPr sz="1600">
                <a:solidFill>
                  <a:schemeClr val="tx1"/>
                </a:solidFill>
                <a:latin typeface="Helvetica" panose="020B0604020202020204" pitchFamily="34" charset="0"/>
                <a:ea typeface="MS PGothic" panose="020B0600070205080204" pitchFamily="34" charset="-128"/>
              </a:defRPr>
            </a:lvl2pPr>
            <a:lvl3pPr marL="1187450" indent="-236538" defTabSz="965200">
              <a:defRPr sz="1600">
                <a:solidFill>
                  <a:schemeClr val="tx1"/>
                </a:solidFill>
                <a:latin typeface="Helvetica" panose="020B0604020202020204" pitchFamily="34" charset="0"/>
                <a:ea typeface="MS PGothic" panose="020B0600070205080204" pitchFamily="34" charset="-128"/>
              </a:defRPr>
            </a:lvl3pPr>
            <a:lvl4pPr marL="1662113" indent="-236538" defTabSz="965200">
              <a:defRPr sz="1600">
                <a:solidFill>
                  <a:schemeClr val="tx1"/>
                </a:solidFill>
                <a:latin typeface="Helvetica" panose="020B0604020202020204" pitchFamily="34" charset="0"/>
                <a:ea typeface="MS PGothic" panose="020B0600070205080204" pitchFamily="34" charset="-128"/>
              </a:defRPr>
            </a:lvl4pPr>
            <a:lvl5pPr marL="2136775" indent="-236538" defTabSz="965200">
              <a:defRPr sz="1600">
                <a:solidFill>
                  <a:schemeClr val="tx1"/>
                </a:solidFill>
                <a:latin typeface="Helvetica" panose="020B0604020202020204" pitchFamily="34" charset="0"/>
                <a:ea typeface="MS PGothic" panose="020B0600070205080204" pitchFamily="34" charset="-128"/>
              </a:defRPr>
            </a:lvl5pPr>
            <a:lvl6pPr marL="2593975" indent="-236538" defTabSz="965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51175" indent="-236538" defTabSz="965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508375" indent="-236538" defTabSz="965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65575" indent="-236538" defTabSz="965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D220B492-4D5A-4CF9-B102-559E3226A9E2}" type="slidenum">
              <a:rPr lang="en-US" altLang="en-US" sz="1200" smtClean="0"/>
              <a:pPr/>
              <a:t>19</a:t>
            </a:fld>
            <a:endParaRPr lang="en-US" altLang="en-US" sz="1200"/>
          </a:p>
        </p:txBody>
      </p:sp>
      <p:sp>
        <p:nvSpPr>
          <p:cNvPr id="33795" name="Rectangle 2">
            <a:extLst>
              <a:ext uri="{FF2B5EF4-FFF2-40B4-BE49-F238E27FC236}">
                <a16:creationId xmlns:a16="http://schemas.microsoft.com/office/drawing/2014/main" id="{84318CC1-8FD7-409B-A6FB-6A6AC9428ED8}"/>
              </a:ext>
            </a:extLst>
          </p:cNvPr>
          <p:cNvSpPr>
            <a:spLocks noChangeArrowheads="1" noTextEdit="1"/>
          </p:cNvSpPr>
          <p:nvPr>
            <p:ph type="sldImg"/>
          </p:nvPr>
        </p:nvSpPr>
        <p:spPr>
          <a:ln/>
        </p:spPr>
      </p:sp>
      <p:sp>
        <p:nvSpPr>
          <p:cNvPr id="33796" name="Rectangle 3">
            <a:extLst>
              <a:ext uri="{FF2B5EF4-FFF2-40B4-BE49-F238E27FC236}">
                <a16:creationId xmlns:a16="http://schemas.microsoft.com/office/drawing/2014/main" id="{CA0AD5D0-F6EF-4842-A8B1-DF0D0E58308B}"/>
              </a:ext>
            </a:extLst>
          </p:cNvPr>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a:extLst>
              <a:ext uri="{FF2B5EF4-FFF2-40B4-BE49-F238E27FC236}">
                <a16:creationId xmlns:a16="http://schemas.microsoft.com/office/drawing/2014/main" id="{9663D5F2-5024-4F22-BD80-EE75EAA8D6CB}"/>
              </a:ext>
            </a:extLst>
          </p:cNvPr>
          <p:cNvSpPr>
            <a:spLocks noGrp="1" noRot="1" noChangeAspect="1" noChangeArrowheads="1" noTextEdit="1"/>
          </p:cNvSpPr>
          <p:nvPr>
            <p:ph type="sldImg"/>
          </p:nvPr>
        </p:nvSpPr>
        <p:spPr>
          <a:ln/>
        </p:spPr>
      </p:sp>
      <p:sp>
        <p:nvSpPr>
          <p:cNvPr id="35843" name="Notes Placeholder 2">
            <a:extLst>
              <a:ext uri="{FF2B5EF4-FFF2-40B4-BE49-F238E27FC236}">
                <a16:creationId xmlns:a16="http://schemas.microsoft.com/office/drawing/2014/main" id="{2A3C7F7D-A2D1-43C3-90B7-85CF3970AF7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Times New Roman" panose="02020603050405020304" pitchFamily="18" charset="0"/>
              </a:rPr>
              <a:t>This example is discussed on Page 27.</a:t>
            </a:r>
          </a:p>
        </p:txBody>
      </p:sp>
      <p:sp>
        <p:nvSpPr>
          <p:cNvPr id="35844" name="Slide Number Placeholder 3">
            <a:extLst>
              <a:ext uri="{FF2B5EF4-FFF2-40B4-BE49-F238E27FC236}">
                <a16:creationId xmlns:a16="http://schemas.microsoft.com/office/drawing/2014/main" id="{E2C38706-9D9A-4B09-829E-AE58682A34A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sz="1200">
                <a:solidFill>
                  <a:schemeClr val="tx1"/>
                </a:solidFill>
                <a:latin typeface="Times New Roman" panose="02020603050405020304" pitchFamily="18" charset="0"/>
                <a:ea typeface="MS PGothic" panose="020B0600070205080204" pitchFamily="34" charset="-128"/>
              </a:defRPr>
            </a:lvl1pPr>
            <a:lvl2pPr marL="771525" indent="-296863" defTabSz="965200">
              <a:spcBef>
                <a:spcPct val="30000"/>
              </a:spcBef>
              <a:defRPr sz="1200">
                <a:solidFill>
                  <a:schemeClr val="tx1"/>
                </a:solidFill>
                <a:latin typeface="Times New Roman" panose="02020603050405020304" pitchFamily="18" charset="0"/>
                <a:ea typeface="MS PGothic" panose="020B0600070205080204" pitchFamily="34" charset="-128"/>
              </a:defRPr>
            </a:lvl2pPr>
            <a:lvl3pPr marL="1187450" indent="-236538" defTabSz="965200">
              <a:spcBef>
                <a:spcPct val="30000"/>
              </a:spcBef>
              <a:defRPr sz="1200">
                <a:solidFill>
                  <a:schemeClr val="tx1"/>
                </a:solidFill>
                <a:latin typeface="Times New Roman" panose="02020603050405020304" pitchFamily="18" charset="0"/>
                <a:ea typeface="MS PGothic" panose="020B0600070205080204" pitchFamily="34" charset="-128"/>
              </a:defRPr>
            </a:lvl3pPr>
            <a:lvl4pPr marL="1662113" indent="-236538" defTabSz="965200">
              <a:spcBef>
                <a:spcPct val="30000"/>
              </a:spcBef>
              <a:defRPr sz="1200">
                <a:solidFill>
                  <a:schemeClr val="tx1"/>
                </a:solidFill>
                <a:latin typeface="Times New Roman" panose="02020603050405020304" pitchFamily="18" charset="0"/>
                <a:ea typeface="MS PGothic" panose="020B0600070205080204" pitchFamily="34" charset="-128"/>
              </a:defRPr>
            </a:lvl4pPr>
            <a:lvl5pPr marL="2136775" indent="-236538" defTabSz="965200">
              <a:spcBef>
                <a:spcPct val="30000"/>
              </a:spcBef>
              <a:defRPr sz="1200">
                <a:solidFill>
                  <a:schemeClr val="tx1"/>
                </a:solidFill>
                <a:latin typeface="Times New Roman" panose="02020603050405020304" pitchFamily="18" charset="0"/>
                <a:ea typeface="MS PGothic" panose="020B0600070205080204" pitchFamily="34" charset="-128"/>
              </a:defRPr>
            </a:lvl5pPr>
            <a:lvl6pPr marL="2593975" indent="-236538" defTabSz="9652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3051175" indent="-236538" defTabSz="9652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508375" indent="-236538" defTabSz="9652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965575" indent="-236538" defTabSz="9652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410DE2BE-A37B-448A-A096-EB25AD2DC175}" type="slidenum">
              <a:rPr lang="en-US" altLang="en-US" smtClean="0">
                <a:latin typeface="Calibri" panose="020F0502020204030204" pitchFamily="34" charset="0"/>
              </a:rPr>
              <a:pPr>
                <a:spcBef>
                  <a:spcPct val="0"/>
                </a:spcBef>
              </a:pPr>
              <a:t>20</a:t>
            </a:fld>
            <a:endParaRPr lang="en-US" altLang="en-US">
              <a:latin typeface="Calibri" panose="020F050202020403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06110C55-8837-4D0C-82A0-B8ADFF829F70}"/>
              </a:ext>
            </a:extLst>
          </p:cNvPr>
          <p:cNvSpPr>
            <a:spLocks noGrp="1" noRot="1" noChangeAspect="1" noChangeArrowheads="1" noTextEdit="1"/>
          </p:cNvSpPr>
          <p:nvPr>
            <p:ph type="sldImg"/>
          </p:nvPr>
        </p:nvSpPr>
        <p:spPr>
          <a:ln/>
        </p:spPr>
      </p:sp>
      <p:sp>
        <p:nvSpPr>
          <p:cNvPr id="37891" name="Notes Placeholder 2">
            <a:extLst>
              <a:ext uri="{FF2B5EF4-FFF2-40B4-BE49-F238E27FC236}">
                <a16:creationId xmlns:a16="http://schemas.microsoft.com/office/drawing/2014/main" id="{EDB23A04-454C-48E4-A355-CDA031A5D4C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Times New Roman" panose="02020603050405020304" pitchFamily="18" charset="0"/>
              </a:rPr>
              <a:t>This example is discussed on Page 28.</a:t>
            </a:r>
          </a:p>
        </p:txBody>
      </p:sp>
      <p:sp>
        <p:nvSpPr>
          <p:cNvPr id="37892" name="Slide Number Placeholder 3">
            <a:extLst>
              <a:ext uri="{FF2B5EF4-FFF2-40B4-BE49-F238E27FC236}">
                <a16:creationId xmlns:a16="http://schemas.microsoft.com/office/drawing/2014/main" id="{DF70D8C4-85CB-42FE-8AC8-3D9EEE9FC38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sz="1200">
                <a:solidFill>
                  <a:schemeClr val="tx1"/>
                </a:solidFill>
                <a:latin typeface="Times New Roman" panose="02020603050405020304" pitchFamily="18" charset="0"/>
                <a:ea typeface="MS PGothic" panose="020B0600070205080204" pitchFamily="34" charset="-128"/>
              </a:defRPr>
            </a:lvl1pPr>
            <a:lvl2pPr marL="771525" indent="-296863" defTabSz="965200">
              <a:spcBef>
                <a:spcPct val="30000"/>
              </a:spcBef>
              <a:defRPr sz="1200">
                <a:solidFill>
                  <a:schemeClr val="tx1"/>
                </a:solidFill>
                <a:latin typeface="Times New Roman" panose="02020603050405020304" pitchFamily="18" charset="0"/>
                <a:ea typeface="MS PGothic" panose="020B0600070205080204" pitchFamily="34" charset="-128"/>
              </a:defRPr>
            </a:lvl2pPr>
            <a:lvl3pPr marL="1187450" indent="-236538" defTabSz="965200">
              <a:spcBef>
                <a:spcPct val="30000"/>
              </a:spcBef>
              <a:defRPr sz="1200">
                <a:solidFill>
                  <a:schemeClr val="tx1"/>
                </a:solidFill>
                <a:latin typeface="Times New Roman" panose="02020603050405020304" pitchFamily="18" charset="0"/>
                <a:ea typeface="MS PGothic" panose="020B0600070205080204" pitchFamily="34" charset="-128"/>
              </a:defRPr>
            </a:lvl3pPr>
            <a:lvl4pPr marL="1662113" indent="-236538" defTabSz="965200">
              <a:spcBef>
                <a:spcPct val="30000"/>
              </a:spcBef>
              <a:defRPr sz="1200">
                <a:solidFill>
                  <a:schemeClr val="tx1"/>
                </a:solidFill>
                <a:latin typeface="Times New Roman" panose="02020603050405020304" pitchFamily="18" charset="0"/>
                <a:ea typeface="MS PGothic" panose="020B0600070205080204" pitchFamily="34" charset="-128"/>
              </a:defRPr>
            </a:lvl4pPr>
            <a:lvl5pPr marL="2136775" indent="-236538" defTabSz="965200">
              <a:spcBef>
                <a:spcPct val="30000"/>
              </a:spcBef>
              <a:defRPr sz="1200">
                <a:solidFill>
                  <a:schemeClr val="tx1"/>
                </a:solidFill>
                <a:latin typeface="Times New Roman" panose="02020603050405020304" pitchFamily="18" charset="0"/>
                <a:ea typeface="MS PGothic" panose="020B0600070205080204" pitchFamily="34" charset="-128"/>
              </a:defRPr>
            </a:lvl5pPr>
            <a:lvl6pPr marL="2593975" indent="-236538" defTabSz="9652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3051175" indent="-236538" defTabSz="9652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508375" indent="-236538" defTabSz="9652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965575" indent="-236538" defTabSz="9652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2BA5B21E-E3BB-43B2-ABBB-30E29139CC1E}" type="slidenum">
              <a:rPr lang="en-US" altLang="en-US" smtClean="0">
                <a:latin typeface="Calibri" panose="020F0502020204030204" pitchFamily="34" charset="0"/>
              </a:rPr>
              <a:pPr>
                <a:spcBef>
                  <a:spcPct val="0"/>
                </a:spcBef>
              </a:pPr>
              <a:t>21</a:t>
            </a:fld>
            <a:endParaRPr lang="en-US" altLang="en-US">
              <a:latin typeface="Calibri" panose="020F050202020403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8E722D8F-4445-4E5A-A95D-B707F2EBBA4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1600">
                <a:solidFill>
                  <a:schemeClr val="tx1"/>
                </a:solidFill>
                <a:latin typeface="Helvetica" panose="020B0604020202020204" pitchFamily="34" charset="0"/>
                <a:ea typeface="MS PGothic" panose="020B0600070205080204" pitchFamily="34" charset="-128"/>
              </a:defRPr>
            </a:lvl1pPr>
            <a:lvl2pPr marL="771525" indent="-296863" defTabSz="965200">
              <a:defRPr sz="1600">
                <a:solidFill>
                  <a:schemeClr val="tx1"/>
                </a:solidFill>
                <a:latin typeface="Helvetica" panose="020B0604020202020204" pitchFamily="34" charset="0"/>
                <a:ea typeface="MS PGothic" panose="020B0600070205080204" pitchFamily="34" charset="-128"/>
              </a:defRPr>
            </a:lvl2pPr>
            <a:lvl3pPr marL="1187450" indent="-236538" defTabSz="965200">
              <a:defRPr sz="1600">
                <a:solidFill>
                  <a:schemeClr val="tx1"/>
                </a:solidFill>
                <a:latin typeface="Helvetica" panose="020B0604020202020204" pitchFamily="34" charset="0"/>
                <a:ea typeface="MS PGothic" panose="020B0600070205080204" pitchFamily="34" charset="-128"/>
              </a:defRPr>
            </a:lvl3pPr>
            <a:lvl4pPr marL="1662113" indent="-236538" defTabSz="965200">
              <a:defRPr sz="1600">
                <a:solidFill>
                  <a:schemeClr val="tx1"/>
                </a:solidFill>
                <a:latin typeface="Helvetica" panose="020B0604020202020204" pitchFamily="34" charset="0"/>
                <a:ea typeface="MS PGothic" panose="020B0600070205080204" pitchFamily="34" charset="-128"/>
              </a:defRPr>
            </a:lvl4pPr>
            <a:lvl5pPr marL="2136775" indent="-236538" defTabSz="965200">
              <a:defRPr sz="1600">
                <a:solidFill>
                  <a:schemeClr val="tx1"/>
                </a:solidFill>
                <a:latin typeface="Helvetica" panose="020B0604020202020204" pitchFamily="34" charset="0"/>
                <a:ea typeface="MS PGothic" panose="020B0600070205080204" pitchFamily="34" charset="-128"/>
              </a:defRPr>
            </a:lvl5pPr>
            <a:lvl6pPr marL="2593975" indent="-236538" defTabSz="965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51175" indent="-236538" defTabSz="965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508375" indent="-236538" defTabSz="965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65575" indent="-236538" defTabSz="965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22C3F16C-3DD0-4955-9A16-C464A6917833}" type="slidenum">
              <a:rPr lang="en-US" altLang="en-US" sz="1200" smtClean="0"/>
              <a:pPr/>
              <a:t>23</a:t>
            </a:fld>
            <a:endParaRPr lang="en-US" altLang="en-US" sz="1200"/>
          </a:p>
        </p:txBody>
      </p:sp>
      <p:sp>
        <p:nvSpPr>
          <p:cNvPr id="40963" name="Rectangle 2">
            <a:extLst>
              <a:ext uri="{FF2B5EF4-FFF2-40B4-BE49-F238E27FC236}">
                <a16:creationId xmlns:a16="http://schemas.microsoft.com/office/drawing/2014/main" id="{1547ACB5-BE35-4A66-8E7F-C8C1A099EFD0}"/>
              </a:ext>
            </a:extLst>
          </p:cNvPr>
          <p:cNvSpPr>
            <a:spLocks noChangeArrowheads="1" noTextEdit="1"/>
          </p:cNvSpPr>
          <p:nvPr>
            <p:ph type="sldImg"/>
          </p:nvPr>
        </p:nvSpPr>
        <p:spPr>
          <a:ln/>
        </p:spPr>
      </p:sp>
      <p:sp>
        <p:nvSpPr>
          <p:cNvPr id="40964" name="Rectangle 3">
            <a:extLst>
              <a:ext uri="{FF2B5EF4-FFF2-40B4-BE49-F238E27FC236}">
                <a16:creationId xmlns:a16="http://schemas.microsoft.com/office/drawing/2014/main" id="{E0E3F48A-9E83-4AD2-AF4A-E35F8582E8EB}"/>
              </a:ext>
            </a:extLst>
          </p:cNvPr>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6BF8CB86-81C1-4908-A424-B1B2E90776F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1600">
                <a:solidFill>
                  <a:schemeClr val="tx1"/>
                </a:solidFill>
                <a:latin typeface="Helvetica" panose="020B0604020202020204" pitchFamily="34" charset="0"/>
                <a:ea typeface="MS PGothic" panose="020B0600070205080204" pitchFamily="34" charset="-128"/>
              </a:defRPr>
            </a:lvl1pPr>
            <a:lvl2pPr marL="771525" indent="-296863" defTabSz="965200">
              <a:defRPr sz="1600">
                <a:solidFill>
                  <a:schemeClr val="tx1"/>
                </a:solidFill>
                <a:latin typeface="Helvetica" panose="020B0604020202020204" pitchFamily="34" charset="0"/>
                <a:ea typeface="MS PGothic" panose="020B0600070205080204" pitchFamily="34" charset="-128"/>
              </a:defRPr>
            </a:lvl2pPr>
            <a:lvl3pPr marL="1187450" indent="-236538" defTabSz="965200">
              <a:defRPr sz="1600">
                <a:solidFill>
                  <a:schemeClr val="tx1"/>
                </a:solidFill>
                <a:latin typeface="Helvetica" panose="020B0604020202020204" pitchFamily="34" charset="0"/>
                <a:ea typeface="MS PGothic" panose="020B0600070205080204" pitchFamily="34" charset="-128"/>
              </a:defRPr>
            </a:lvl3pPr>
            <a:lvl4pPr marL="1662113" indent="-236538" defTabSz="965200">
              <a:defRPr sz="1600">
                <a:solidFill>
                  <a:schemeClr val="tx1"/>
                </a:solidFill>
                <a:latin typeface="Helvetica" panose="020B0604020202020204" pitchFamily="34" charset="0"/>
                <a:ea typeface="MS PGothic" panose="020B0600070205080204" pitchFamily="34" charset="-128"/>
              </a:defRPr>
            </a:lvl4pPr>
            <a:lvl5pPr marL="2136775" indent="-236538" defTabSz="965200">
              <a:defRPr sz="1600">
                <a:solidFill>
                  <a:schemeClr val="tx1"/>
                </a:solidFill>
                <a:latin typeface="Helvetica" panose="020B0604020202020204" pitchFamily="34" charset="0"/>
                <a:ea typeface="MS PGothic" panose="020B0600070205080204" pitchFamily="34" charset="-128"/>
              </a:defRPr>
            </a:lvl5pPr>
            <a:lvl6pPr marL="2593975" indent="-236538" defTabSz="965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51175" indent="-236538" defTabSz="965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508375" indent="-236538" defTabSz="965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65575" indent="-236538" defTabSz="965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65F95CB2-CABA-45D7-84FD-B219A2A34034}" type="slidenum">
              <a:rPr lang="en-US" altLang="en-US" sz="1200" smtClean="0"/>
              <a:pPr/>
              <a:t>25</a:t>
            </a:fld>
            <a:endParaRPr lang="en-US" altLang="en-US" sz="1200"/>
          </a:p>
        </p:txBody>
      </p:sp>
      <p:sp>
        <p:nvSpPr>
          <p:cNvPr id="44035" name="Rectangle 2">
            <a:extLst>
              <a:ext uri="{FF2B5EF4-FFF2-40B4-BE49-F238E27FC236}">
                <a16:creationId xmlns:a16="http://schemas.microsoft.com/office/drawing/2014/main" id="{BF0AE9D1-70B6-4D91-A7E1-D97FA3A18968}"/>
              </a:ext>
            </a:extLst>
          </p:cNvPr>
          <p:cNvSpPr>
            <a:spLocks noChangeArrowheads="1" noTextEdit="1"/>
          </p:cNvSpPr>
          <p:nvPr>
            <p:ph type="sldImg"/>
          </p:nvPr>
        </p:nvSpPr>
        <p:spPr>
          <a:ln/>
        </p:spPr>
      </p:sp>
      <p:sp>
        <p:nvSpPr>
          <p:cNvPr id="44036" name="Rectangle 3">
            <a:extLst>
              <a:ext uri="{FF2B5EF4-FFF2-40B4-BE49-F238E27FC236}">
                <a16:creationId xmlns:a16="http://schemas.microsoft.com/office/drawing/2014/main" id="{8020ABC1-2EE9-47AA-8587-49132B843C2C}"/>
              </a:ext>
            </a:extLst>
          </p:cNvPr>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a:extLst>
              <a:ext uri="{FF2B5EF4-FFF2-40B4-BE49-F238E27FC236}">
                <a16:creationId xmlns:a16="http://schemas.microsoft.com/office/drawing/2014/main" id="{CA862A00-5F5D-49EB-BA29-B3138F2C6D4C}"/>
              </a:ext>
            </a:extLst>
          </p:cNvPr>
          <p:cNvSpPr>
            <a:spLocks noGrp="1" noRot="1" noChangeAspect="1" noChangeArrowheads="1" noTextEdit="1"/>
          </p:cNvSpPr>
          <p:nvPr>
            <p:ph type="sldImg"/>
          </p:nvPr>
        </p:nvSpPr>
        <p:spPr>
          <a:ln/>
        </p:spPr>
      </p:sp>
      <p:sp>
        <p:nvSpPr>
          <p:cNvPr id="47107" name="Notes Placeholder 2">
            <a:extLst>
              <a:ext uri="{FF2B5EF4-FFF2-40B4-BE49-F238E27FC236}">
                <a16:creationId xmlns:a16="http://schemas.microsoft.com/office/drawing/2014/main" id="{E75C94D2-18FE-4961-BB5E-2A6577C3723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Times New Roman" panose="02020603050405020304" pitchFamily="18" charset="0"/>
              </a:rPr>
              <a:t>The requirements and the discussion of the two ER diagrams shown here are given on Page 20.</a:t>
            </a:r>
          </a:p>
        </p:txBody>
      </p:sp>
      <p:sp>
        <p:nvSpPr>
          <p:cNvPr id="47108" name="Slide Number Placeholder 3">
            <a:extLst>
              <a:ext uri="{FF2B5EF4-FFF2-40B4-BE49-F238E27FC236}">
                <a16:creationId xmlns:a16="http://schemas.microsoft.com/office/drawing/2014/main" id="{76280495-CB2A-4A7E-9F82-59EC6D07468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sz="1200">
                <a:solidFill>
                  <a:schemeClr val="tx1"/>
                </a:solidFill>
                <a:latin typeface="Times New Roman" panose="02020603050405020304" pitchFamily="18" charset="0"/>
                <a:ea typeface="MS PGothic" panose="020B0600070205080204" pitchFamily="34" charset="-128"/>
              </a:defRPr>
            </a:lvl1pPr>
            <a:lvl2pPr marL="771525" indent="-296863" defTabSz="965200">
              <a:spcBef>
                <a:spcPct val="30000"/>
              </a:spcBef>
              <a:defRPr sz="1200">
                <a:solidFill>
                  <a:schemeClr val="tx1"/>
                </a:solidFill>
                <a:latin typeface="Times New Roman" panose="02020603050405020304" pitchFamily="18" charset="0"/>
                <a:ea typeface="MS PGothic" panose="020B0600070205080204" pitchFamily="34" charset="-128"/>
              </a:defRPr>
            </a:lvl2pPr>
            <a:lvl3pPr marL="1187450" indent="-236538" defTabSz="965200">
              <a:spcBef>
                <a:spcPct val="30000"/>
              </a:spcBef>
              <a:defRPr sz="1200">
                <a:solidFill>
                  <a:schemeClr val="tx1"/>
                </a:solidFill>
                <a:latin typeface="Times New Roman" panose="02020603050405020304" pitchFamily="18" charset="0"/>
                <a:ea typeface="MS PGothic" panose="020B0600070205080204" pitchFamily="34" charset="-128"/>
              </a:defRPr>
            </a:lvl3pPr>
            <a:lvl4pPr marL="1662113" indent="-236538" defTabSz="965200">
              <a:spcBef>
                <a:spcPct val="30000"/>
              </a:spcBef>
              <a:defRPr sz="1200">
                <a:solidFill>
                  <a:schemeClr val="tx1"/>
                </a:solidFill>
                <a:latin typeface="Times New Roman" panose="02020603050405020304" pitchFamily="18" charset="0"/>
                <a:ea typeface="MS PGothic" panose="020B0600070205080204" pitchFamily="34" charset="-128"/>
              </a:defRPr>
            </a:lvl4pPr>
            <a:lvl5pPr marL="2136775" indent="-236538" defTabSz="965200">
              <a:spcBef>
                <a:spcPct val="30000"/>
              </a:spcBef>
              <a:defRPr sz="1200">
                <a:solidFill>
                  <a:schemeClr val="tx1"/>
                </a:solidFill>
                <a:latin typeface="Times New Roman" panose="02020603050405020304" pitchFamily="18" charset="0"/>
                <a:ea typeface="MS PGothic" panose="020B0600070205080204" pitchFamily="34" charset="-128"/>
              </a:defRPr>
            </a:lvl5pPr>
            <a:lvl6pPr marL="2593975" indent="-236538" defTabSz="9652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3051175" indent="-236538" defTabSz="9652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508375" indent="-236538" defTabSz="9652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965575" indent="-236538" defTabSz="9652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983ECD37-1CD4-4977-B1C3-5C9F5811A717}" type="slidenum">
              <a:rPr lang="en-US" altLang="en-US" smtClean="0">
                <a:latin typeface="Calibri" panose="020F0502020204030204" pitchFamily="34" charset="0"/>
              </a:rPr>
              <a:pPr>
                <a:spcBef>
                  <a:spcPct val="0"/>
                </a:spcBef>
              </a:pPr>
              <a:t>27</a:t>
            </a:fld>
            <a:endParaRPr lang="en-US" altLang="en-US">
              <a:latin typeface="Calibri" panose="020F050202020403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a:extLst>
              <a:ext uri="{FF2B5EF4-FFF2-40B4-BE49-F238E27FC236}">
                <a16:creationId xmlns:a16="http://schemas.microsoft.com/office/drawing/2014/main" id="{A1A2EC97-49AF-44E0-B124-E66B31879F51}"/>
              </a:ext>
            </a:extLst>
          </p:cNvPr>
          <p:cNvSpPr>
            <a:spLocks noGrp="1" noRot="1" noChangeAspect="1" noChangeArrowheads="1" noTextEdit="1"/>
          </p:cNvSpPr>
          <p:nvPr>
            <p:ph type="sldImg"/>
          </p:nvPr>
        </p:nvSpPr>
        <p:spPr>
          <a:ln/>
        </p:spPr>
      </p:sp>
      <p:sp>
        <p:nvSpPr>
          <p:cNvPr id="49155" name="Notes Placeholder 2">
            <a:extLst>
              <a:ext uri="{FF2B5EF4-FFF2-40B4-BE49-F238E27FC236}">
                <a16:creationId xmlns:a16="http://schemas.microsoft.com/office/drawing/2014/main" id="{9002EDB6-7BBD-4AD7-84E2-23C423411B9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Times New Roman" panose="02020603050405020304" pitchFamily="18" charset="0"/>
              </a:rPr>
              <a:t>ZAGI Retail Company Sales Department Database requirements are given on Page 21.</a:t>
            </a:r>
          </a:p>
          <a:p>
            <a:pPr eaLnBrk="1" hangingPunct="1">
              <a:spcBef>
                <a:spcPct val="0"/>
              </a:spcBef>
            </a:pPr>
            <a:endParaRPr lang="en-US" altLang="en-US">
              <a:latin typeface="Times New Roman" panose="02020603050405020304" pitchFamily="18" charset="0"/>
            </a:endParaRPr>
          </a:p>
          <a:p>
            <a:pPr eaLnBrk="1" hangingPunct="1">
              <a:spcBef>
                <a:spcPct val="0"/>
              </a:spcBef>
            </a:pPr>
            <a:r>
              <a:rPr lang="en-US" altLang="en-US">
                <a:latin typeface="Times New Roman" panose="02020603050405020304" pitchFamily="18" charset="0"/>
              </a:rPr>
              <a:t>The knowledge of ER notation helps database requirements collectors gather structured and useful requirements for the future database.</a:t>
            </a:r>
          </a:p>
          <a:p>
            <a:pPr eaLnBrk="1" hangingPunct="1">
              <a:spcBef>
                <a:spcPct val="0"/>
              </a:spcBef>
            </a:pPr>
            <a:r>
              <a:rPr lang="en-US" altLang="en-US">
                <a:latin typeface="Times New Roman" panose="02020603050405020304" pitchFamily="18" charset="0"/>
              </a:rPr>
              <a:t>Knowing that an ER diagram has to be developed upon the completion of the database requirements process helps database requirements collectors focus on asking the right questions. Examples of such questions are given on Page 22.</a:t>
            </a:r>
          </a:p>
        </p:txBody>
      </p:sp>
      <p:sp>
        <p:nvSpPr>
          <p:cNvPr id="49156" name="Slide Number Placeholder 3">
            <a:extLst>
              <a:ext uri="{FF2B5EF4-FFF2-40B4-BE49-F238E27FC236}">
                <a16:creationId xmlns:a16="http://schemas.microsoft.com/office/drawing/2014/main" id="{D51DE42B-3E9A-4C78-96BF-C14620B684B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sz="1200">
                <a:solidFill>
                  <a:schemeClr val="tx1"/>
                </a:solidFill>
                <a:latin typeface="Times New Roman" panose="02020603050405020304" pitchFamily="18" charset="0"/>
                <a:ea typeface="MS PGothic" panose="020B0600070205080204" pitchFamily="34" charset="-128"/>
              </a:defRPr>
            </a:lvl1pPr>
            <a:lvl2pPr marL="771525" indent="-296863" defTabSz="965200">
              <a:spcBef>
                <a:spcPct val="30000"/>
              </a:spcBef>
              <a:defRPr sz="1200">
                <a:solidFill>
                  <a:schemeClr val="tx1"/>
                </a:solidFill>
                <a:latin typeface="Times New Roman" panose="02020603050405020304" pitchFamily="18" charset="0"/>
                <a:ea typeface="MS PGothic" panose="020B0600070205080204" pitchFamily="34" charset="-128"/>
              </a:defRPr>
            </a:lvl2pPr>
            <a:lvl3pPr marL="1187450" indent="-236538" defTabSz="965200">
              <a:spcBef>
                <a:spcPct val="30000"/>
              </a:spcBef>
              <a:defRPr sz="1200">
                <a:solidFill>
                  <a:schemeClr val="tx1"/>
                </a:solidFill>
                <a:latin typeface="Times New Roman" panose="02020603050405020304" pitchFamily="18" charset="0"/>
                <a:ea typeface="MS PGothic" panose="020B0600070205080204" pitchFamily="34" charset="-128"/>
              </a:defRPr>
            </a:lvl3pPr>
            <a:lvl4pPr marL="1662113" indent="-236538" defTabSz="965200">
              <a:spcBef>
                <a:spcPct val="30000"/>
              </a:spcBef>
              <a:defRPr sz="1200">
                <a:solidFill>
                  <a:schemeClr val="tx1"/>
                </a:solidFill>
                <a:latin typeface="Times New Roman" panose="02020603050405020304" pitchFamily="18" charset="0"/>
                <a:ea typeface="MS PGothic" panose="020B0600070205080204" pitchFamily="34" charset="-128"/>
              </a:defRPr>
            </a:lvl4pPr>
            <a:lvl5pPr marL="2136775" indent="-236538" defTabSz="965200">
              <a:spcBef>
                <a:spcPct val="30000"/>
              </a:spcBef>
              <a:defRPr sz="1200">
                <a:solidFill>
                  <a:schemeClr val="tx1"/>
                </a:solidFill>
                <a:latin typeface="Times New Roman" panose="02020603050405020304" pitchFamily="18" charset="0"/>
                <a:ea typeface="MS PGothic" panose="020B0600070205080204" pitchFamily="34" charset="-128"/>
              </a:defRPr>
            </a:lvl5pPr>
            <a:lvl6pPr marL="2593975" indent="-236538" defTabSz="9652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3051175" indent="-236538" defTabSz="9652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508375" indent="-236538" defTabSz="9652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965575" indent="-236538" defTabSz="9652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D245A124-23B4-4F44-8561-38C322037197}" type="slidenum">
              <a:rPr lang="en-US" altLang="en-US" smtClean="0">
                <a:latin typeface="Calibri" panose="020F0502020204030204" pitchFamily="34" charset="0"/>
              </a:rPr>
              <a:pPr>
                <a:spcBef>
                  <a:spcPct val="0"/>
                </a:spcBef>
              </a:pPr>
              <a:t>28</a:t>
            </a:fld>
            <a:endParaRPr lang="en-US" altLang="en-US">
              <a:latin typeface="Calibri" panose="020F050202020403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2DED85BE-2190-4B31-9521-CA59149CED7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1600">
                <a:solidFill>
                  <a:schemeClr val="tx1"/>
                </a:solidFill>
                <a:latin typeface="Helvetica" panose="020B0604020202020204" pitchFamily="34" charset="0"/>
                <a:ea typeface="MS PGothic" panose="020B0600070205080204" pitchFamily="34" charset="-128"/>
              </a:defRPr>
            </a:lvl1pPr>
            <a:lvl2pPr marL="771525" indent="-296863" defTabSz="965200">
              <a:defRPr sz="1600">
                <a:solidFill>
                  <a:schemeClr val="tx1"/>
                </a:solidFill>
                <a:latin typeface="Helvetica" panose="020B0604020202020204" pitchFamily="34" charset="0"/>
                <a:ea typeface="MS PGothic" panose="020B0600070205080204" pitchFamily="34" charset="-128"/>
              </a:defRPr>
            </a:lvl2pPr>
            <a:lvl3pPr marL="1187450" indent="-236538" defTabSz="965200">
              <a:defRPr sz="1600">
                <a:solidFill>
                  <a:schemeClr val="tx1"/>
                </a:solidFill>
                <a:latin typeface="Helvetica" panose="020B0604020202020204" pitchFamily="34" charset="0"/>
                <a:ea typeface="MS PGothic" panose="020B0600070205080204" pitchFamily="34" charset="-128"/>
              </a:defRPr>
            </a:lvl3pPr>
            <a:lvl4pPr marL="1662113" indent="-236538" defTabSz="965200">
              <a:defRPr sz="1600">
                <a:solidFill>
                  <a:schemeClr val="tx1"/>
                </a:solidFill>
                <a:latin typeface="Helvetica" panose="020B0604020202020204" pitchFamily="34" charset="0"/>
                <a:ea typeface="MS PGothic" panose="020B0600070205080204" pitchFamily="34" charset="-128"/>
              </a:defRPr>
            </a:lvl4pPr>
            <a:lvl5pPr marL="2136775" indent="-236538" defTabSz="965200">
              <a:defRPr sz="1600">
                <a:solidFill>
                  <a:schemeClr val="tx1"/>
                </a:solidFill>
                <a:latin typeface="Helvetica" panose="020B0604020202020204" pitchFamily="34" charset="0"/>
                <a:ea typeface="MS PGothic" panose="020B0600070205080204" pitchFamily="34" charset="-128"/>
              </a:defRPr>
            </a:lvl5pPr>
            <a:lvl6pPr marL="2593975" indent="-236538" defTabSz="965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51175" indent="-236538" defTabSz="965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508375" indent="-236538" defTabSz="965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65575" indent="-236538" defTabSz="965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86D028F1-CF7D-4133-A022-8D6449AFB803}" type="slidenum">
              <a:rPr lang="en-US" altLang="en-US" sz="1200" smtClean="0"/>
              <a:pPr/>
              <a:t>29</a:t>
            </a:fld>
            <a:endParaRPr lang="en-US" altLang="en-US" sz="1200"/>
          </a:p>
        </p:txBody>
      </p:sp>
      <p:sp>
        <p:nvSpPr>
          <p:cNvPr id="51203" name="Rectangle 2">
            <a:extLst>
              <a:ext uri="{FF2B5EF4-FFF2-40B4-BE49-F238E27FC236}">
                <a16:creationId xmlns:a16="http://schemas.microsoft.com/office/drawing/2014/main" id="{C9686C5A-29F1-43C5-9080-F6D979BC06E9}"/>
              </a:ext>
            </a:extLst>
          </p:cNvPr>
          <p:cNvSpPr>
            <a:spLocks noChangeArrowheads="1" noTextEdit="1"/>
          </p:cNvSpPr>
          <p:nvPr>
            <p:ph type="sldImg"/>
          </p:nvPr>
        </p:nvSpPr>
        <p:spPr>
          <a:ln/>
        </p:spPr>
      </p:sp>
      <p:sp>
        <p:nvSpPr>
          <p:cNvPr id="51204" name="Rectangle 3">
            <a:extLst>
              <a:ext uri="{FF2B5EF4-FFF2-40B4-BE49-F238E27FC236}">
                <a16:creationId xmlns:a16="http://schemas.microsoft.com/office/drawing/2014/main" id="{40E2A345-C9A6-4354-A217-1EFABB5C38F2}"/>
              </a:ext>
            </a:extLst>
          </p:cNvPr>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a:extLst>
              <a:ext uri="{FF2B5EF4-FFF2-40B4-BE49-F238E27FC236}">
                <a16:creationId xmlns:a16="http://schemas.microsoft.com/office/drawing/2014/main" id="{2D16FCE7-7BBD-4093-AA8F-D7D0F9E3EC35}"/>
              </a:ext>
            </a:extLst>
          </p:cNvPr>
          <p:cNvSpPr>
            <a:spLocks noGrp="1" noRot="1" noChangeAspect="1" noChangeArrowheads="1" noTextEdit="1"/>
          </p:cNvSpPr>
          <p:nvPr>
            <p:ph type="sldImg"/>
          </p:nvPr>
        </p:nvSpPr>
        <p:spPr>
          <a:ln/>
        </p:spPr>
      </p:sp>
      <p:sp>
        <p:nvSpPr>
          <p:cNvPr id="53251" name="Notes Placeholder 2">
            <a:extLst>
              <a:ext uri="{FF2B5EF4-FFF2-40B4-BE49-F238E27FC236}">
                <a16:creationId xmlns:a16="http://schemas.microsoft.com/office/drawing/2014/main" id="{A3D0687B-7EFD-4A50-9F0E-7E0F251045D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Times New Roman" panose="02020603050405020304" pitchFamily="18" charset="0"/>
              </a:rPr>
              <a:t>This example is discussed on Pages 45-46.</a:t>
            </a:r>
          </a:p>
          <a:p>
            <a:pPr eaLnBrk="1" hangingPunct="1">
              <a:spcBef>
                <a:spcPct val="0"/>
              </a:spcBef>
            </a:pPr>
            <a:endParaRPr lang="en-US" altLang="en-US">
              <a:latin typeface="Times New Roman" panose="02020603050405020304" pitchFamily="18" charset="0"/>
            </a:endParaRPr>
          </a:p>
        </p:txBody>
      </p:sp>
      <p:sp>
        <p:nvSpPr>
          <p:cNvPr id="53252" name="Slide Number Placeholder 3">
            <a:extLst>
              <a:ext uri="{FF2B5EF4-FFF2-40B4-BE49-F238E27FC236}">
                <a16:creationId xmlns:a16="http://schemas.microsoft.com/office/drawing/2014/main" id="{20F4BF95-0E7F-47E2-BDE4-96136A372CB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sz="1200">
                <a:solidFill>
                  <a:schemeClr val="tx1"/>
                </a:solidFill>
                <a:latin typeface="Times New Roman" panose="02020603050405020304" pitchFamily="18" charset="0"/>
                <a:ea typeface="MS PGothic" panose="020B0600070205080204" pitchFamily="34" charset="-128"/>
              </a:defRPr>
            </a:lvl1pPr>
            <a:lvl2pPr marL="771525" indent="-296863" defTabSz="965200">
              <a:spcBef>
                <a:spcPct val="30000"/>
              </a:spcBef>
              <a:defRPr sz="1200">
                <a:solidFill>
                  <a:schemeClr val="tx1"/>
                </a:solidFill>
                <a:latin typeface="Times New Roman" panose="02020603050405020304" pitchFamily="18" charset="0"/>
                <a:ea typeface="MS PGothic" panose="020B0600070205080204" pitchFamily="34" charset="-128"/>
              </a:defRPr>
            </a:lvl2pPr>
            <a:lvl3pPr marL="1187450" indent="-236538" defTabSz="965200">
              <a:spcBef>
                <a:spcPct val="30000"/>
              </a:spcBef>
              <a:defRPr sz="1200">
                <a:solidFill>
                  <a:schemeClr val="tx1"/>
                </a:solidFill>
                <a:latin typeface="Times New Roman" panose="02020603050405020304" pitchFamily="18" charset="0"/>
                <a:ea typeface="MS PGothic" panose="020B0600070205080204" pitchFamily="34" charset="-128"/>
              </a:defRPr>
            </a:lvl3pPr>
            <a:lvl4pPr marL="1662113" indent="-236538" defTabSz="965200">
              <a:spcBef>
                <a:spcPct val="30000"/>
              </a:spcBef>
              <a:defRPr sz="1200">
                <a:solidFill>
                  <a:schemeClr val="tx1"/>
                </a:solidFill>
                <a:latin typeface="Times New Roman" panose="02020603050405020304" pitchFamily="18" charset="0"/>
                <a:ea typeface="MS PGothic" panose="020B0600070205080204" pitchFamily="34" charset="-128"/>
              </a:defRPr>
            </a:lvl4pPr>
            <a:lvl5pPr marL="2136775" indent="-236538" defTabSz="965200">
              <a:spcBef>
                <a:spcPct val="30000"/>
              </a:spcBef>
              <a:defRPr sz="1200">
                <a:solidFill>
                  <a:schemeClr val="tx1"/>
                </a:solidFill>
                <a:latin typeface="Times New Roman" panose="02020603050405020304" pitchFamily="18" charset="0"/>
                <a:ea typeface="MS PGothic" panose="020B0600070205080204" pitchFamily="34" charset="-128"/>
              </a:defRPr>
            </a:lvl5pPr>
            <a:lvl6pPr marL="2593975" indent="-236538" defTabSz="9652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3051175" indent="-236538" defTabSz="9652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508375" indent="-236538" defTabSz="9652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965575" indent="-236538" defTabSz="9652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FD9346A1-DA61-403C-BB9C-88E6EF48B619}" type="slidenum">
              <a:rPr lang="en-US" altLang="en-US" smtClean="0">
                <a:latin typeface="Calibri" panose="020F0502020204030204" pitchFamily="34" charset="0"/>
              </a:rPr>
              <a:pPr>
                <a:spcBef>
                  <a:spcPct val="0"/>
                </a:spcBef>
              </a:pPr>
              <a:t>30</a:t>
            </a:fld>
            <a:endParaRPr lang="en-US" altLang="en-US">
              <a:latin typeface="Calibri" panose="020F050202020403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a:extLst>
              <a:ext uri="{FF2B5EF4-FFF2-40B4-BE49-F238E27FC236}">
                <a16:creationId xmlns:a16="http://schemas.microsoft.com/office/drawing/2014/main" id="{21EB9442-C1CB-4043-BD9D-4234DC5200D8}"/>
              </a:ext>
            </a:extLst>
          </p:cNvPr>
          <p:cNvSpPr>
            <a:spLocks noGrp="1" noRot="1" noChangeAspect="1" noChangeArrowheads="1" noTextEdit="1"/>
          </p:cNvSpPr>
          <p:nvPr>
            <p:ph type="sldImg"/>
          </p:nvPr>
        </p:nvSpPr>
        <p:spPr>
          <a:ln/>
        </p:spPr>
      </p:sp>
      <p:sp>
        <p:nvSpPr>
          <p:cNvPr id="55299" name="Notes Placeholder 2">
            <a:extLst>
              <a:ext uri="{FF2B5EF4-FFF2-40B4-BE49-F238E27FC236}">
                <a16:creationId xmlns:a16="http://schemas.microsoft.com/office/drawing/2014/main" id="{271C26E0-DFE7-4C97-B34F-5EAE29041DB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Times New Roman" panose="02020603050405020304" pitchFamily="18" charset="0"/>
              </a:rPr>
              <a:t>This example is discussed on Page 28.</a:t>
            </a:r>
          </a:p>
        </p:txBody>
      </p:sp>
      <p:sp>
        <p:nvSpPr>
          <p:cNvPr id="55300" name="Slide Number Placeholder 3">
            <a:extLst>
              <a:ext uri="{FF2B5EF4-FFF2-40B4-BE49-F238E27FC236}">
                <a16:creationId xmlns:a16="http://schemas.microsoft.com/office/drawing/2014/main" id="{5FFC602E-E6F4-45D9-AD91-62E6D31BB88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sz="1200">
                <a:solidFill>
                  <a:schemeClr val="tx1"/>
                </a:solidFill>
                <a:latin typeface="Times New Roman" panose="02020603050405020304" pitchFamily="18" charset="0"/>
                <a:ea typeface="MS PGothic" panose="020B0600070205080204" pitchFamily="34" charset="-128"/>
              </a:defRPr>
            </a:lvl1pPr>
            <a:lvl2pPr marL="771525" indent="-296863" defTabSz="965200">
              <a:spcBef>
                <a:spcPct val="30000"/>
              </a:spcBef>
              <a:defRPr sz="1200">
                <a:solidFill>
                  <a:schemeClr val="tx1"/>
                </a:solidFill>
                <a:latin typeface="Times New Roman" panose="02020603050405020304" pitchFamily="18" charset="0"/>
                <a:ea typeface="MS PGothic" panose="020B0600070205080204" pitchFamily="34" charset="-128"/>
              </a:defRPr>
            </a:lvl2pPr>
            <a:lvl3pPr marL="1187450" indent="-236538" defTabSz="965200">
              <a:spcBef>
                <a:spcPct val="30000"/>
              </a:spcBef>
              <a:defRPr sz="1200">
                <a:solidFill>
                  <a:schemeClr val="tx1"/>
                </a:solidFill>
                <a:latin typeface="Times New Roman" panose="02020603050405020304" pitchFamily="18" charset="0"/>
                <a:ea typeface="MS PGothic" panose="020B0600070205080204" pitchFamily="34" charset="-128"/>
              </a:defRPr>
            </a:lvl3pPr>
            <a:lvl4pPr marL="1662113" indent="-236538" defTabSz="965200">
              <a:spcBef>
                <a:spcPct val="30000"/>
              </a:spcBef>
              <a:defRPr sz="1200">
                <a:solidFill>
                  <a:schemeClr val="tx1"/>
                </a:solidFill>
                <a:latin typeface="Times New Roman" panose="02020603050405020304" pitchFamily="18" charset="0"/>
                <a:ea typeface="MS PGothic" panose="020B0600070205080204" pitchFamily="34" charset="-128"/>
              </a:defRPr>
            </a:lvl4pPr>
            <a:lvl5pPr marL="2136775" indent="-236538" defTabSz="965200">
              <a:spcBef>
                <a:spcPct val="30000"/>
              </a:spcBef>
              <a:defRPr sz="1200">
                <a:solidFill>
                  <a:schemeClr val="tx1"/>
                </a:solidFill>
                <a:latin typeface="Times New Roman" panose="02020603050405020304" pitchFamily="18" charset="0"/>
                <a:ea typeface="MS PGothic" panose="020B0600070205080204" pitchFamily="34" charset="-128"/>
              </a:defRPr>
            </a:lvl5pPr>
            <a:lvl6pPr marL="2593975" indent="-236538" defTabSz="9652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3051175" indent="-236538" defTabSz="9652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508375" indent="-236538" defTabSz="9652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965575" indent="-236538" defTabSz="9652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D89C9577-DB30-4C75-8EF2-A908350B5FF2}" type="slidenum">
              <a:rPr lang="en-US" altLang="en-US" smtClean="0">
                <a:latin typeface="Calibri" panose="020F0502020204030204" pitchFamily="34" charset="0"/>
              </a:rPr>
              <a:pPr>
                <a:spcBef>
                  <a:spcPct val="0"/>
                </a:spcBef>
              </a:pPr>
              <a:t>31</a:t>
            </a:fld>
            <a:endParaRPr lang="en-US" altLang="en-US">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68B5460F-A297-4086-9D88-64D2F2F338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1600">
                <a:solidFill>
                  <a:schemeClr val="tx1"/>
                </a:solidFill>
                <a:latin typeface="Helvetica" panose="020B0604020202020204" pitchFamily="34" charset="0"/>
                <a:ea typeface="MS PGothic" panose="020B0600070205080204" pitchFamily="34" charset="-128"/>
              </a:defRPr>
            </a:lvl1pPr>
            <a:lvl2pPr marL="771525" indent="-296863" defTabSz="965200">
              <a:defRPr sz="1600">
                <a:solidFill>
                  <a:schemeClr val="tx1"/>
                </a:solidFill>
                <a:latin typeface="Helvetica" panose="020B0604020202020204" pitchFamily="34" charset="0"/>
                <a:ea typeface="MS PGothic" panose="020B0600070205080204" pitchFamily="34" charset="-128"/>
              </a:defRPr>
            </a:lvl2pPr>
            <a:lvl3pPr marL="1187450" indent="-236538" defTabSz="965200">
              <a:defRPr sz="1600">
                <a:solidFill>
                  <a:schemeClr val="tx1"/>
                </a:solidFill>
                <a:latin typeface="Helvetica" panose="020B0604020202020204" pitchFamily="34" charset="0"/>
                <a:ea typeface="MS PGothic" panose="020B0600070205080204" pitchFamily="34" charset="-128"/>
              </a:defRPr>
            </a:lvl3pPr>
            <a:lvl4pPr marL="1662113" indent="-236538" defTabSz="965200">
              <a:defRPr sz="1600">
                <a:solidFill>
                  <a:schemeClr val="tx1"/>
                </a:solidFill>
                <a:latin typeface="Helvetica" panose="020B0604020202020204" pitchFamily="34" charset="0"/>
                <a:ea typeface="MS PGothic" panose="020B0600070205080204" pitchFamily="34" charset="-128"/>
              </a:defRPr>
            </a:lvl4pPr>
            <a:lvl5pPr marL="2136775" indent="-236538" defTabSz="965200">
              <a:defRPr sz="1600">
                <a:solidFill>
                  <a:schemeClr val="tx1"/>
                </a:solidFill>
                <a:latin typeface="Helvetica" panose="020B0604020202020204" pitchFamily="34" charset="0"/>
                <a:ea typeface="MS PGothic" panose="020B0600070205080204" pitchFamily="34" charset="-128"/>
              </a:defRPr>
            </a:lvl5pPr>
            <a:lvl6pPr marL="2593975" indent="-236538" defTabSz="965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51175" indent="-236538" defTabSz="965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508375" indent="-236538" defTabSz="965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65575" indent="-236538" defTabSz="965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9F9A9BC2-75A6-410B-9B6A-978FF5D8FE50}" type="slidenum">
              <a:rPr lang="en-US" altLang="en-US" sz="1200" smtClean="0"/>
              <a:pPr/>
              <a:t>2</a:t>
            </a:fld>
            <a:endParaRPr lang="en-US" altLang="en-US" sz="1200"/>
          </a:p>
        </p:txBody>
      </p:sp>
      <p:sp>
        <p:nvSpPr>
          <p:cNvPr id="8195" name="Rectangle 2">
            <a:extLst>
              <a:ext uri="{FF2B5EF4-FFF2-40B4-BE49-F238E27FC236}">
                <a16:creationId xmlns:a16="http://schemas.microsoft.com/office/drawing/2014/main" id="{E67BFAB3-C90C-4D67-8636-4FF1893FAD26}"/>
              </a:ext>
            </a:extLst>
          </p:cNvPr>
          <p:cNvSpPr>
            <a:spLocks noChangeArrowheads="1" noTextEdit="1"/>
          </p:cNvSpPr>
          <p:nvPr>
            <p:ph type="sldImg"/>
          </p:nvPr>
        </p:nvSpPr>
        <p:spPr>
          <a:ln/>
        </p:spPr>
      </p:sp>
      <p:sp>
        <p:nvSpPr>
          <p:cNvPr id="8196" name="Rectangle 3">
            <a:extLst>
              <a:ext uri="{FF2B5EF4-FFF2-40B4-BE49-F238E27FC236}">
                <a16:creationId xmlns:a16="http://schemas.microsoft.com/office/drawing/2014/main" id="{DAE69C1E-7074-4BE5-907B-ECC989599DE6}"/>
              </a:ext>
            </a:extLst>
          </p:cNvPr>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a:extLst>
              <a:ext uri="{FF2B5EF4-FFF2-40B4-BE49-F238E27FC236}">
                <a16:creationId xmlns:a16="http://schemas.microsoft.com/office/drawing/2014/main" id="{BB97AA60-5D36-4C4C-822E-940042BA4CF2}"/>
              </a:ext>
            </a:extLst>
          </p:cNvPr>
          <p:cNvSpPr>
            <a:spLocks noGrp="1" noRot="1" noChangeAspect="1" noChangeArrowheads="1" noTextEdit="1"/>
          </p:cNvSpPr>
          <p:nvPr>
            <p:ph type="sldImg"/>
          </p:nvPr>
        </p:nvSpPr>
        <p:spPr>
          <a:ln/>
        </p:spPr>
      </p:sp>
      <p:sp>
        <p:nvSpPr>
          <p:cNvPr id="58371" name="Notes Placeholder 2">
            <a:extLst>
              <a:ext uri="{FF2B5EF4-FFF2-40B4-BE49-F238E27FC236}">
                <a16:creationId xmlns:a16="http://schemas.microsoft.com/office/drawing/2014/main" id="{3D3A92DA-8CBD-4AB1-8FCD-90A62A4C2D9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Times New Roman" panose="02020603050405020304" pitchFamily="18" charset="0"/>
              </a:rPr>
              <a:t>The same ER diagram without the relationship roles would be just as informative, while containing less verbiage.</a:t>
            </a:r>
          </a:p>
        </p:txBody>
      </p:sp>
      <p:sp>
        <p:nvSpPr>
          <p:cNvPr id="58372" name="Slide Number Placeholder 3">
            <a:extLst>
              <a:ext uri="{FF2B5EF4-FFF2-40B4-BE49-F238E27FC236}">
                <a16:creationId xmlns:a16="http://schemas.microsoft.com/office/drawing/2014/main" id="{088704C8-87D7-44B0-A5EB-922AAA1CEF6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sz="1200">
                <a:solidFill>
                  <a:schemeClr val="tx1"/>
                </a:solidFill>
                <a:latin typeface="Times New Roman" panose="02020603050405020304" pitchFamily="18" charset="0"/>
                <a:ea typeface="MS PGothic" panose="020B0600070205080204" pitchFamily="34" charset="-128"/>
              </a:defRPr>
            </a:lvl1pPr>
            <a:lvl2pPr marL="771525" indent="-296863" defTabSz="965200">
              <a:spcBef>
                <a:spcPct val="30000"/>
              </a:spcBef>
              <a:defRPr sz="1200">
                <a:solidFill>
                  <a:schemeClr val="tx1"/>
                </a:solidFill>
                <a:latin typeface="Times New Roman" panose="02020603050405020304" pitchFamily="18" charset="0"/>
                <a:ea typeface="MS PGothic" panose="020B0600070205080204" pitchFamily="34" charset="-128"/>
              </a:defRPr>
            </a:lvl2pPr>
            <a:lvl3pPr marL="1187450" indent="-236538" defTabSz="965200">
              <a:spcBef>
                <a:spcPct val="30000"/>
              </a:spcBef>
              <a:defRPr sz="1200">
                <a:solidFill>
                  <a:schemeClr val="tx1"/>
                </a:solidFill>
                <a:latin typeface="Times New Roman" panose="02020603050405020304" pitchFamily="18" charset="0"/>
                <a:ea typeface="MS PGothic" panose="020B0600070205080204" pitchFamily="34" charset="-128"/>
              </a:defRPr>
            </a:lvl3pPr>
            <a:lvl4pPr marL="1662113" indent="-236538" defTabSz="965200">
              <a:spcBef>
                <a:spcPct val="30000"/>
              </a:spcBef>
              <a:defRPr sz="1200">
                <a:solidFill>
                  <a:schemeClr val="tx1"/>
                </a:solidFill>
                <a:latin typeface="Times New Roman" panose="02020603050405020304" pitchFamily="18" charset="0"/>
                <a:ea typeface="MS PGothic" panose="020B0600070205080204" pitchFamily="34" charset="-128"/>
              </a:defRPr>
            </a:lvl4pPr>
            <a:lvl5pPr marL="2136775" indent="-236538" defTabSz="965200">
              <a:spcBef>
                <a:spcPct val="30000"/>
              </a:spcBef>
              <a:defRPr sz="1200">
                <a:solidFill>
                  <a:schemeClr val="tx1"/>
                </a:solidFill>
                <a:latin typeface="Times New Roman" panose="02020603050405020304" pitchFamily="18" charset="0"/>
                <a:ea typeface="MS PGothic" panose="020B0600070205080204" pitchFamily="34" charset="-128"/>
              </a:defRPr>
            </a:lvl5pPr>
            <a:lvl6pPr marL="2593975" indent="-236538" defTabSz="9652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3051175" indent="-236538" defTabSz="9652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508375" indent="-236538" defTabSz="9652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965575" indent="-236538" defTabSz="9652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B8D95DB5-866A-4419-B869-9AE69C657064}" type="slidenum">
              <a:rPr lang="en-US" altLang="en-US" smtClean="0">
                <a:latin typeface="Calibri" panose="020F0502020204030204" pitchFamily="34" charset="0"/>
              </a:rPr>
              <a:pPr>
                <a:spcBef>
                  <a:spcPct val="0"/>
                </a:spcBef>
              </a:pPr>
              <a:t>33</a:t>
            </a:fld>
            <a:endParaRPr lang="en-US" altLang="en-US">
              <a:latin typeface="Calibri" panose="020F050202020403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a:extLst>
              <a:ext uri="{FF2B5EF4-FFF2-40B4-BE49-F238E27FC236}">
                <a16:creationId xmlns:a16="http://schemas.microsoft.com/office/drawing/2014/main" id="{37D90E9F-2EAB-4EA3-A613-76A180C2B449}"/>
              </a:ext>
            </a:extLst>
          </p:cNvPr>
          <p:cNvSpPr>
            <a:spLocks noGrp="1" noRot="1" noChangeAspect="1" noChangeArrowheads="1" noTextEdit="1"/>
          </p:cNvSpPr>
          <p:nvPr>
            <p:ph type="sldImg"/>
          </p:nvPr>
        </p:nvSpPr>
        <p:spPr>
          <a:ln/>
        </p:spPr>
      </p:sp>
      <p:sp>
        <p:nvSpPr>
          <p:cNvPr id="60419" name="Notes Placeholder 2">
            <a:extLst>
              <a:ext uri="{FF2B5EF4-FFF2-40B4-BE49-F238E27FC236}">
                <a16:creationId xmlns:a16="http://schemas.microsoft.com/office/drawing/2014/main" id="{ACD95FBC-C854-4B3D-865B-BEF278B1C55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Times New Roman" panose="02020603050405020304" pitchFamily="18" charset="0"/>
            </a:endParaRPr>
          </a:p>
        </p:txBody>
      </p:sp>
      <p:sp>
        <p:nvSpPr>
          <p:cNvPr id="60420" name="Slide Number Placeholder 3">
            <a:extLst>
              <a:ext uri="{FF2B5EF4-FFF2-40B4-BE49-F238E27FC236}">
                <a16:creationId xmlns:a16="http://schemas.microsoft.com/office/drawing/2014/main" id="{4C3FDD9B-89A3-47E1-B83B-FCD2F1A0894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sz="1200">
                <a:solidFill>
                  <a:schemeClr val="tx1"/>
                </a:solidFill>
                <a:latin typeface="Times New Roman" panose="02020603050405020304" pitchFamily="18" charset="0"/>
                <a:ea typeface="MS PGothic" panose="020B0600070205080204" pitchFamily="34" charset="-128"/>
              </a:defRPr>
            </a:lvl1pPr>
            <a:lvl2pPr marL="771525" indent="-296863" defTabSz="965200">
              <a:spcBef>
                <a:spcPct val="30000"/>
              </a:spcBef>
              <a:defRPr sz="1200">
                <a:solidFill>
                  <a:schemeClr val="tx1"/>
                </a:solidFill>
                <a:latin typeface="Times New Roman" panose="02020603050405020304" pitchFamily="18" charset="0"/>
                <a:ea typeface="MS PGothic" panose="020B0600070205080204" pitchFamily="34" charset="-128"/>
              </a:defRPr>
            </a:lvl2pPr>
            <a:lvl3pPr marL="1187450" indent="-236538" defTabSz="965200">
              <a:spcBef>
                <a:spcPct val="30000"/>
              </a:spcBef>
              <a:defRPr sz="1200">
                <a:solidFill>
                  <a:schemeClr val="tx1"/>
                </a:solidFill>
                <a:latin typeface="Times New Roman" panose="02020603050405020304" pitchFamily="18" charset="0"/>
                <a:ea typeface="MS PGothic" panose="020B0600070205080204" pitchFamily="34" charset="-128"/>
              </a:defRPr>
            </a:lvl3pPr>
            <a:lvl4pPr marL="1662113" indent="-236538" defTabSz="965200">
              <a:spcBef>
                <a:spcPct val="30000"/>
              </a:spcBef>
              <a:defRPr sz="1200">
                <a:solidFill>
                  <a:schemeClr val="tx1"/>
                </a:solidFill>
                <a:latin typeface="Times New Roman" panose="02020603050405020304" pitchFamily="18" charset="0"/>
                <a:ea typeface="MS PGothic" panose="020B0600070205080204" pitchFamily="34" charset="-128"/>
              </a:defRPr>
            </a:lvl4pPr>
            <a:lvl5pPr marL="2136775" indent="-236538" defTabSz="965200">
              <a:spcBef>
                <a:spcPct val="30000"/>
              </a:spcBef>
              <a:defRPr sz="1200">
                <a:solidFill>
                  <a:schemeClr val="tx1"/>
                </a:solidFill>
                <a:latin typeface="Times New Roman" panose="02020603050405020304" pitchFamily="18" charset="0"/>
                <a:ea typeface="MS PGothic" panose="020B0600070205080204" pitchFamily="34" charset="-128"/>
              </a:defRPr>
            </a:lvl5pPr>
            <a:lvl6pPr marL="2593975" indent="-236538" defTabSz="9652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3051175" indent="-236538" defTabSz="9652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508375" indent="-236538" defTabSz="9652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965575" indent="-236538" defTabSz="9652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B3760F6C-43E7-478C-BEA0-E38CA1BF4560}" type="slidenum">
              <a:rPr lang="en-US" altLang="en-US" smtClean="0">
                <a:latin typeface="Calibri" panose="020F0502020204030204" pitchFamily="34" charset="0"/>
              </a:rPr>
              <a:pPr>
                <a:spcBef>
                  <a:spcPct val="0"/>
                </a:spcBef>
              </a:pPr>
              <a:t>34</a:t>
            </a:fld>
            <a:endParaRPr lang="en-US" altLang="en-US">
              <a:latin typeface="Calibri" panose="020F050202020403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BB14C119-EF94-4B13-A613-B969C88866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1600">
                <a:solidFill>
                  <a:schemeClr val="tx1"/>
                </a:solidFill>
                <a:latin typeface="Helvetica" panose="020B0604020202020204" pitchFamily="34" charset="0"/>
                <a:ea typeface="MS PGothic" panose="020B0600070205080204" pitchFamily="34" charset="-128"/>
              </a:defRPr>
            </a:lvl1pPr>
            <a:lvl2pPr marL="771525" indent="-296863" defTabSz="965200">
              <a:defRPr sz="1600">
                <a:solidFill>
                  <a:schemeClr val="tx1"/>
                </a:solidFill>
                <a:latin typeface="Helvetica" panose="020B0604020202020204" pitchFamily="34" charset="0"/>
                <a:ea typeface="MS PGothic" panose="020B0600070205080204" pitchFamily="34" charset="-128"/>
              </a:defRPr>
            </a:lvl2pPr>
            <a:lvl3pPr marL="1187450" indent="-236538" defTabSz="965200">
              <a:defRPr sz="1600">
                <a:solidFill>
                  <a:schemeClr val="tx1"/>
                </a:solidFill>
                <a:latin typeface="Helvetica" panose="020B0604020202020204" pitchFamily="34" charset="0"/>
                <a:ea typeface="MS PGothic" panose="020B0600070205080204" pitchFamily="34" charset="-128"/>
              </a:defRPr>
            </a:lvl3pPr>
            <a:lvl4pPr marL="1662113" indent="-236538" defTabSz="965200">
              <a:defRPr sz="1600">
                <a:solidFill>
                  <a:schemeClr val="tx1"/>
                </a:solidFill>
                <a:latin typeface="Helvetica" panose="020B0604020202020204" pitchFamily="34" charset="0"/>
                <a:ea typeface="MS PGothic" panose="020B0600070205080204" pitchFamily="34" charset="-128"/>
              </a:defRPr>
            </a:lvl4pPr>
            <a:lvl5pPr marL="2136775" indent="-236538" defTabSz="965200">
              <a:defRPr sz="1600">
                <a:solidFill>
                  <a:schemeClr val="tx1"/>
                </a:solidFill>
                <a:latin typeface="Helvetica" panose="020B0604020202020204" pitchFamily="34" charset="0"/>
                <a:ea typeface="MS PGothic" panose="020B0600070205080204" pitchFamily="34" charset="-128"/>
              </a:defRPr>
            </a:lvl5pPr>
            <a:lvl6pPr marL="2593975" indent="-236538" defTabSz="965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51175" indent="-236538" defTabSz="965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508375" indent="-236538" defTabSz="965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65575" indent="-236538" defTabSz="965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81EEE34B-B317-4EBA-9FAC-92B52291B297}" type="slidenum">
              <a:rPr lang="en-US" altLang="en-US" sz="1200" smtClean="0"/>
              <a:pPr/>
              <a:t>36</a:t>
            </a:fld>
            <a:endParaRPr lang="en-US" altLang="en-US" sz="1200"/>
          </a:p>
        </p:txBody>
      </p:sp>
      <p:sp>
        <p:nvSpPr>
          <p:cNvPr id="63491" name="Rectangle 2">
            <a:extLst>
              <a:ext uri="{FF2B5EF4-FFF2-40B4-BE49-F238E27FC236}">
                <a16:creationId xmlns:a16="http://schemas.microsoft.com/office/drawing/2014/main" id="{650DC6CC-66CB-4885-B5C6-AE6388F73F3B}"/>
              </a:ext>
            </a:extLst>
          </p:cNvPr>
          <p:cNvSpPr>
            <a:spLocks noChangeArrowheads="1" noTextEdit="1"/>
          </p:cNvSpPr>
          <p:nvPr>
            <p:ph type="sldImg"/>
          </p:nvPr>
        </p:nvSpPr>
        <p:spPr>
          <a:ln/>
        </p:spPr>
      </p:sp>
      <p:sp>
        <p:nvSpPr>
          <p:cNvPr id="63492" name="Rectangle 3">
            <a:extLst>
              <a:ext uri="{FF2B5EF4-FFF2-40B4-BE49-F238E27FC236}">
                <a16:creationId xmlns:a16="http://schemas.microsoft.com/office/drawing/2014/main" id="{AE0D5455-B522-41BA-97D5-C3A182EF1BB7}"/>
              </a:ext>
            </a:extLst>
          </p:cNvPr>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a:extLst>
              <a:ext uri="{FF2B5EF4-FFF2-40B4-BE49-F238E27FC236}">
                <a16:creationId xmlns:a16="http://schemas.microsoft.com/office/drawing/2014/main" id="{8D681ACA-4671-4632-8294-683B08A3496B}"/>
              </a:ext>
            </a:extLst>
          </p:cNvPr>
          <p:cNvSpPr>
            <a:spLocks noGrp="1" noRot="1" noChangeAspect="1" noChangeArrowheads="1" noTextEdit="1"/>
          </p:cNvSpPr>
          <p:nvPr>
            <p:ph type="sldImg"/>
          </p:nvPr>
        </p:nvSpPr>
        <p:spPr>
          <a:ln/>
        </p:spPr>
      </p:sp>
      <p:sp>
        <p:nvSpPr>
          <p:cNvPr id="66563" name="Notes Placeholder 2">
            <a:extLst>
              <a:ext uri="{FF2B5EF4-FFF2-40B4-BE49-F238E27FC236}">
                <a16:creationId xmlns:a16="http://schemas.microsoft.com/office/drawing/2014/main" id="{E17C715A-0BCE-436A-A728-73B6E8382B9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Times New Roman" panose="02020603050405020304" pitchFamily="18" charset="0"/>
              </a:rPr>
              <a:t>This example is discussed and a comparison between weak entities and multivalued composite attributes is given on Pages 31-32.</a:t>
            </a:r>
          </a:p>
        </p:txBody>
      </p:sp>
      <p:sp>
        <p:nvSpPr>
          <p:cNvPr id="66564" name="Slide Number Placeholder 3">
            <a:extLst>
              <a:ext uri="{FF2B5EF4-FFF2-40B4-BE49-F238E27FC236}">
                <a16:creationId xmlns:a16="http://schemas.microsoft.com/office/drawing/2014/main" id="{CABDCDFB-D5F5-45B1-A531-77C234B4B48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sz="1200">
                <a:solidFill>
                  <a:schemeClr val="tx1"/>
                </a:solidFill>
                <a:latin typeface="Times New Roman" panose="02020603050405020304" pitchFamily="18" charset="0"/>
                <a:ea typeface="MS PGothic" panose="020B0600070205080204" pitchFamily="34" charset="-128"/>
              </a:defRPr>
            </a:lvl1pPr>
            <a:lvl2pPr marL="771525" indent="-296863" defTabSz="965200">
              <a:spcBef>
                <a:spcPct val="30000"/>
              </a:spcBef>
              <a:defRPr sz="1200">
                <a:solidFill>
                  <a:schemeClr val="tx1"/>
                </a:solidFill>
                <a:latin typeface="Times New Roman" panose="02020603050405020304" pitchFamily="18" charset="0"/>
                <a:ea typeface="MS PGothic" panose="020B0600070205080204" pitchFamily="34" charset="-128"/>
              </a:defRPr>
            </a:lvl2pPr>
            <a:lvl3pPr marL="1187450" indent="-236538" defTabSz="965200">
              <a:spcBef>
                <a:spcPct val="30000"/>
              </a:spcBef>
              <a:defRPr sz="1200">
                <a:solidFill>
                  <a:schemeClr val="tx1"/>
                </a:solidFill>
                <a:latin typeface="Times New Roman" panose="02020603050405020304" pitchFamily="18" charset="0"/>
                <a:ea typeface="MS PGothic" panose="020B0600070205080204" pitchFamily="34" charset="-128"/>
              </a:defRPr>
            </a:lvl3pPr>
            <a:lvl4pPr marL="1662113" indent="-236538" defTabSz="965200">
              <a:spcBef>
                <a:spcPct val="30000"/>
              </a:spcBef>
              <a:defRPr sz="1200">
                <a:solidFill>
                  <a:schemeClr val="tx1"/>
                </a:solidFill>
                <a:latin typeface="Times New Roman" panose="02020603050405020304" pitchFamily="18" charset="0"/>
                <a:ea typeface="MS PGothic" panose="020B0600070205080204" pitchFamily="34" charset="-128"/>
              </a:defRPr>
            </a:lvl4pPr>
            <a:lvl5pPr marL="2136775" indent="-236538" defTabSz="965200">
              <a:spcBef>
                <a:spcPct val="30000"/>
              </a:spcBef>
              <a:defRPr sz="1200">
                <a:solidFill>
                  <a:schemeClr val="tx1"/>
                </a:solidFill>
                <a:latin typeface="Times New Roman" panose="02020603050405020304" pitchFamily="18" charset="0"/>
                <a:ea typeface="MS PGothic" panose="020B0600070205080204" pitchFamily="34" charset="-128"/>
              </a:defRPr>
            </a:lvl5pPr>
            <a:lvl6pPr marL="2593975" indent="-236538" defTabSz="9652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3051175" indent="-236538" defTabSz="9652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508375" indent="-236538" defTabSz="9652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965575" indent="-236538" defTabSz="9652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5F2F2C0F-31F6-4BFA-BA40-31C5915A4DA9}" type="slidenum">
              <a:rPr lang="en-US" altLang="en-US" smtClean="0">
                <a:latin typeface="Calibri" panose="020F0502020204030204" pitchFamily="34" charset="0"/>
              </a:rPr>
              <a:pPr>
                <a:spcBef>
                  <a:spcPct val="0"/>
                </a:spcBef>
              </a:pPr>
              <a:t>38</a:t>
            </a:fld>
            <a:endParaRPr lang="en-US" altLang="en-US">
              <a:latin typeface="Calibri" panose="020F050202020403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a:extLst>
              <a:ext uri="{FF2B5EF4-FFF2-40B4-BE49-F238E27FC236}">
                <a16:creationId xmlns:a16="http://schemas.microsoft.com/office/drawing/2014/main" id="{4D8FDEEA-7CB7-4137-8750-B6E1E5637300}"/>
              </a:ext>
            </a:extLst>
          </p:cNvPr>
          <p:cNvSpPr>
            <a:spLocks noGrp="1" noRot="1" noChangeAspect="1" noChangeArrowheads="1" noTextEdit="1"/>
          </p:cNvSpPr>
          <p:nvPr>
            <p:ph type="sldImg"/>
          </p:nvPr>
        </p:nvSpPr>
        <p:spPr>
          <a:ln/>
        </p:spPr>
      </p:sp>
      <p:sp>
        <p:nvSpPr>
          <p:cNvPr id="68611" name="Notes Placeholder 2">
            <a:extLst>
              <a:ext uri="{FF2B5EF4-FFF2-40B4-BE49-F238E27FC236}">
                <a16:creationId xmlns:a16="http://schemas.microsoft.com/office/drawing/2014/main" id="{4954B57F-D2B1-4431-A529-27B088290BF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Times New Roman" panose="02020603050405020304" pitchFamily="18" charset="0"/>
              </a:rPr>
              <a:t>HAFH Realty Company Property Management Database requirements are given on Pages 35-36.</a:t>
            </a:r>
          </a:p>
        </p:txBody>
      </p:sp>
      <p:sp>
        <p:nvSpPr>
          <p:cNvPr id="68612" name="Slide Number Placeholder 3">
            <a:extLst>
              <a:ext uri="{FF2B5EF4-FFF2-40B4-BE49-F238E27FC236}">
                <a16:creationId xmlns:a16="http://schemas.microsoft.com/office/drawing/2014/main" id="{E890A344-FA96-46D5-8F79-C5102EA3845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sz="1200">
                <a:solidFill>
                  <a:schemeClr val="tx1"/>
                </a:solidFill>
                <a:latin typeface="Times New Roman" panose="02020603050405020304" pitchFamily="18" charset="0"/>
                <a:ea typeface="MS PGothic" panose="020B0600070205080204" pitchFamily="34" charset="-128"/>
              </a:defRPr>
            </a:lvl1pPr>
            <a:lvl2pPr marL="771525" indent="-296863" defTabSz="965200">
              <a:spcBef>
                <a:spcPct val="30000"/>
              </a:spcBef>
              <a:defRPr sz="1200">
                <a:solidFill>
                  <a:schemeClr val="tx1"/>
                </a:solidFill>
                <a:latin typeface="Times New Roman" panose="02020603050405020304" pitchFamily="18" charset="0"/>
                <a:ea typeface="MS PGothic" panose="020B0600070205080204" pitchFamily="34" charset="-128"/>
              </a:defRPr>
            </a:lvl2pPr>
            <a:lvl3pPr marL="1187450" indent="-236538" defTabSz="965200">
              <a:spcBef>
                <a:spcPct val="30000"/>
              </a:spcBef>
              <a:defRPr sz="1200">
                <a:solidFill>
                  <a:schemeClr val="tx1"/>
                </a:solidFill>
                <a:latin typeface="Times New Roman" panose="02020603050405020304" pitchFamily="18" charset="0"/>
                <a:ea typeface="MS PGothic" panose="020B0600070205080204" pitchFamily="34" charset="-128"/>
              </a:defRPr>
            </a:lvl3pPr>
            <a:lvl4pPr marL="1662113" indent="-236538" defTabSz="965200">
              <a:spcBef>
                <a:spcPct val="30000"/>
              </a:spcBef>
              <a:defRPr sz="1200">
                <a:solidFill>
                  <a:schemeClr val="tx1"/>
                </a:solidFill>
                <a:latin typeface="Times New Roman" panose="02020603050405020304" pitchFamily="18" charset="0"/>
                <a:ea typeface="MS PGothic" panose="020B0600070205080204" pitchFamily="34" charset="-128"/>
              </a:defRPr>
            </a:lvl4pPr>
            <a:lvl5pPr marL="2136775" indent="-236538" defTabSz="965200">
              <a:spcBef>
                <a:spcPct val="30000"/>
              </a:spcBef>
              <a:defRPr sz="1200">
                <a:solidFill>
                  <a:schemeClr val="tx1"/>
                </a:solidFill>
                <a:latin typeface="Times New Roman" panose="02020603050405020304" pitchFamily="18" charset="0"/>
                <a:ea typeface="MS PGothic" panose="020B0600070205080204" pitchFamily="34" charset="-128"/>
              </a:defRPr>
            </a:lvl5pPr>
            <a:lvl6pPr marL="2593975" indent="-236538" defTabSz="9652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3051175" indent="-236538" defTabSz="9652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508375" indent="-236538" defTabSz="9652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965575" indent="-236538" defTabSz="9652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3263B5FC-12E1-4A06-9755-B11724020748}" type="slidenum">
              <a:rPr lang="en-US" altLang="en-US" smtClean="0">
                <a:latin typeface="Calibri" panose="020F0502020204030204" pitchFamily="34" charset="0"/>
              </a:rPr>
              <a:pPr>
                <a:spcBef>
                  <a:spcPct val="0"/>
                </a:spcBef>
              </a:pPr>
              <a:t>39</a:t>
            </a:fld>
            <a:endParaRPr lang="en-US" altLang="en-US">
              <a:latin typeface="Calibri" panose="020F050202020403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a:extLst>
              <a:ext uri="{FF2B5EF4-FFF2-40B4-BE49-F238E27FC236}">
                <a16:creationId xmlns:a16="http://schemas.microsoft.com/office/drawing/2014/main" id="{C91459B5-CF16-4846-8364-47B768311E91}"/>
              </a:ext>
            </a:extLst>
          </p:cNvPr>
          <p:cNvSpPr>
            <a:spLocks noGrp="1" noRot="1" noChangeAspect="1" noChangeArrowheads="1" noTextEdit="1"/>
          </p:cNvSpPr>
          <p:nvPr>
            <p:ph type="sldImg"/>
          </p:nvPr>
        </p:nvSpPr>
        <p:spPr>
          <a:ln/>
        </p:spPr>
      </p:sp>
      <p:sp>
        <p:nvSpPr>
          <p:cNvPr id="70659" name="Notes Placeholder 2">
            <a:extLst>
              <a:ext uri="{FF2B5EF4-FFF2-40B4-BE49-F238E27FC236}">
                <a16:creationId xmlns:a16="http://schemas.microsoft.com/office/drawing/2014/main" id="{F88DA9AC-7851-4862-9D7C-B9E94C06019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Times New Roman" panose="02020603050405020304" pitchFamily="18" charset="0"/>
              </a:rPr>
              <a:t>These notations are discussed on Page 39.</a:t>
            </a:r>
          </a:p>
          <a:p>
            <a:pPr eaLnBrk="1" hangingPunct="1">
              <a:spcBef>
                <a:spcPct val="0"/>
              </a:spcBef>
            </a:pPr>
            <a:endParaRPr lang="en-US" altLang="en-US">
              <a:latin typeface="Times New Roman" panose="02020603050405020304" pitchFamily="18" charset="0"/>
            </a:endParaRPr>
          </a:p>
        </p:txBody>
      </p:sp>
      <p:sp>
        <p:nvSpPr>
          <p:cNvPr id="70660" name="Slide Number Placeholder 3">
            <a:extLst>
              <a:ext uri="{FF2B5EF4-FFF2-40B4-BE49-F238E27FC236}">
                <a16:creationId xmlns:a16="http://schemas.microsoft.com/office/drawing/2014/main" id="{6CAE1A1B-EBD4-42C1-A193-96D75F3A30A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sz="1200">
                <a:solidFill>
                  <a:schemeClr val="tx1"/>
                </a:solidFill>
                <a:latin typeface="Times New Roman" panose="02020603050405020304" pitchFamily="18" charset="0"/>
                <a:ea typeface="MS PGothic" panose="020B0600070205080204" pitchFamily="34" charset="-128"/>
              </a:defRPr>
            </a:lvl1pPr>
            <a:lvl2pPr marL="771525" indent="-296863" defTabSz="965200">
              <a:spcBef>
                <a:spcPct val="30000"/>
              </a:spcBef>
              <a:defRPr sz="1200">
                <a:solidFill>
                  <a:schemeClr val="tx1"/>
                </a:solidFill>
                <a:latin typeface="Times New Roman" panose="02020603050405020304" pitchFamily="18" charset="0"/>
                <a:ea typeface="MS PGothic" panose="020B0600070205080204" pitchFamily="34" charset="-128"/>
              </a:defRPr>
            </a:lvl2pPr>
            <a:lvl3pPr marL="1187450" indent="-236538" defTabSz="965200">
              <a:spcBef>
                <a:spcPct val="30000"/>
              </a:spcBef>
              <a:defRPr sz="1200">
                <a:solidFill>
                  <a:schemeClr val="tx1"/>
                </a:solidFill>
                <a:latin typeface="Times New Roman" panose="02020603050405020304" pitchFamily="18" charset="0"/>
                <a:ea typeface="MS PGothic" panose="020B0600070205080204" pitchFamily="34" charset="-128"/>
              </a:defRPr>
            </a:lvl3pPr>
            <a:lvl4pPr marL="1662113" indent="-236538" defTabSz="965200">
              <a:spcBef>
                <a:spcPct val="30000"/>
              </a:spcBef>
              <a:defRPr sz="1200">
                <a:solidFill>
                  <a:schemeClr val="tx1"/>
                </a:solidFill>
                <a:latin typeface="Times New Roman" panose="02020603050405020304" pitchFamily="18" charset="0"/>
                <a:ea typeface="MS PGothic" panose="020B0600070205080204" pitchFamily="34" charset="-128"/>
              </a:defRPr>
            </a:lvl4pPr>
            <a:lvl5pPr marL="2136775" indent="-236538" defTabSz="965200">
              <a:spcBef>
                <a:spcPct val="30000"/>
              </a:spcBef>
              <a:defRPr sz="1200">
                <a:solidFill>
                  <a:schemeClr val="tx1"/>
                </a:solidFill>
                <a:latin typeface="Times New Roman" panose="02020603050405020304" pitchFamily="18" charset="0"/>
                <a:ea typeface="MS PGothic" panose="020B0600070205080204" pitchFamily="34" charset="-128"/>
              </a:defRPr>
            </a:lvl5pPr>
            <a:lvl6pPr marL="2593975" indent="-236538" defTabSz="9652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3051175" indent="-236538" defTabSz="9652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508375" indent="-236538" defTabSz="9652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965575" indent="-236538" defTabSz="9652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02A402B9-5DD4-45C5-B898-91B4E020E049}" type="slidenum">
              <a:rPr lang="en-US" altLang="en-US" smtClean="0">
                <a:latin typeface="Calibri" panose="020F0502020204030204" pitchFamily="34" charset="0"/>
              </a:rPr>
              <a:pPr>
                <a:spcBef>
                  <a:spcPct val="0"/>
                </a:spcBef>
              </a:pPr>
              <a:t>40</a:t>
            </a:fld>
            <a:endParaRPr lang="en-US" altLang="en-US">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688BD9AF-F5A8-449C-97C5-D2711A0F56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1600">
                <a:solidFill>
                  <a:schemeClr val="tx1"/>
                </a:solidFill>
                <a:latin typeface="Helvetica" panose="020B0604020202020204" pitchFamily="34" charset="0"/>
                <a:ea typeface="MS PGothic" panose="020B0600070205080204" pitchFamily="34" charset="-128"/>
              </a:defRPr>
            </a:lvl1pPr>
            <a:lvl2pPr marL="771525" indent="-296863" defTabSz="965200">
              <a:defRPr sz="1600">
                <a:solidFill>
                  <a:schemeClr val="tx1"/>
                </a:solidFill>
                <a:latin typeface="Helvetica" panose="020B0604020202020204" pitchFamily="34" charset="0"/>
                <a:ea typeface="MS PGothic" panose="020B0600070205080204" pitchFamily="34" charset="-128"/>
              </a:defRPr>
            </a:lvl2pPr>
            <a:lvl3pPr marL="1187450" indent="-236538" defTabSz="965200">
              <a:defRPr sz="1600">
                <a:solidFill>
                  <a:schemeClr val="tx1"/>
                </a:solidFill>
                <a:latin typeface="Helvetica" panose="020B0604020202020204" pitchFamily="34" charset="0"/>
                <a:ea typeface="MS PGothic" panose="020B0600070205080204" pitchFamily="34" charset="-128"/>
              </a:defRPr>
            </a:lvl3pPr>
            <a:lvl4pPr marL="1662113" indent="-236538" defTabSz="965200">
              <a:defRPr sz="1600">
                <a:solidFill>
                  <a:schemeClr val="tx1"/>
                </a:solidFill>
                <a:latin typeface="Helvetica" panose="020B0604020202020204" pitchFamily="34" charset="0"/>
                <a:ea typeface="MS PGothic" panose="020B0600070205080204" pitchFamily="34" charset="-128"/>
              </a:defRPr>
            </a:lvl4pPr>
            <a:lvl5pPr marL="2136775" indent="-236538" defTabSz="965200">
              <a:defRPr sz="1600">
                <a:solidFill>
                  <a:schemeClr val="tx1"/>
                </a:solidFill>
                <a:latin typeface="Helvetica" panose="020B0604020202020204" pitchFamily="34" charset="0"/>
                <a:ea typeface="MS PGothic" panose="020B0600070205080204" pitchFamily="34" charset="-128"/>
              </a:defRPr>
            </a:lvl5pPr>
            <a:lvl6pPr marL="2593975" indent="-236538" defTabSz="965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51175" indent="-236538" defTabSz="965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508375" indent="-236538" defTabSz="965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65575" indent="-236538" defTabSz="965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03161062-2B53-4A25-8B66-08FC4ADCD7CE}" type="slidenum">
              <a:rPr lang="en-US" altLang="en-US" sz="1200" smtClean="0"/>
              <a:pPr/>
              <a:t>4</a:t>
            </a:fld>
            <a:endParaRPr lang="en-US" altLang="en-US" sz="1200"/>
          </a:p>
        </p:txBody>
      </p:sp>
      <p:sp>
        <p:nvSpPr>
          <p:cNvPr id="11267" name="Rectangle 2">
            <a:extLst>
              <a:ext uri="{FF2B5EF4-FFF2-40B4-BE49-F238E27FC236}">
                <a16:creationId xmlns:a16="http://schemas.microsoft.com/office/drawing/2014/main" id="{D9A57D25-FF8F-4B34-8A77-0DBE5C29E64B}"/>
              </a:ext>
            </a:extLst>
          </p:cNvPr>
          <p:cNvSpPr>
            <a:spLocks noChangeArrowheads="1" noTextEdit="1"/>
          </p:cNvSpPr>
          <p:nvPr>
            <p:ph type="sldImg"/>
          </p:nvPr>
        </p:nvSpPr>
        <p:spPr>
          <a:ln/>
        </p:spPr>
      </p:sp>
      <p:sp>
        <p:nvSpPr>
          <p:cNvPr id="11268" name="Rectangle 3">
            <a:extLst>
              <a:ext uri="{FF2B5EF4-FFF2-40B4-BE49-F238E27FC236}">
                <a16:creationId xmlns:a16="http://schemas.microsoft.com/office/drawing/2014/main" id="{6D4D0101-6F3E-4EBB-8D98-F8C89C6497E6}"/>
              </a:ext>
            </a:extLst>
          </p:cNvPr>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56DC3069-D011-40D6-884C-0943E78A06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1600">
                <a:solidFill>
                  <a:schemeClr val="tx1"/>
                </a:solidFill>
                <a:latin typeface="Helvetica" panose="020B0604020202020204" pitchFamily="34" charset="0"/>
                <a:ea typeface="MS PGothic" panose="020B0600070205080204" pitchFamily="34" charset="-128"/>
              </a:defRPr>
            </a:lvl1pPr>
            <a:lvl2pPr marL="771525" indent="-296863" defTabSz="965200">
              <a:defRPr sz="1600">
                <a:solidFill>
                  <a:schemeClr val="tx1"/>
                </a:solidFill>
                <a:latin typeface="Helvetica" panose="020B0604020202020204" pitchFamily="34" charset="0"/>
                <a:ea typeface="MS PGothic" panose="020B0600070205080204" pitchFamily="34" charset="-128"/>
              </a:defRPr>
            </a:lvl2pPr>
            <a:lvl3pPr marL="1187450" indent="-236538" defTabSz="965200">
              <a:defRPr sz="1600">
                <a:solidFill>
                  <a:schemeClr val="tx1"/>
                </a:solidFill>
                <a:latin typeface="Helvetica" panose="020B0604020202020204" pitchFamily="34" charset="0"/>
                <a:ea typeface="MS PGothic" panose="020B0600070205080204" pitchFamily="34" charset="-128"/>
              </a:defRPr>
            </a:lvl3pPr>
            <a:lvl4pPr marL="1662113" indent="-236538" defTabSz="965200">
              <a:defRPr sz="1600">
                <a:solidFill>
                  <a:schemeClr val="tx1"/>
                </a:solidFill>
                <a:latin typeface="Helvetica" panose="020B0604020202020204" pitchFamily="34" charset="0"/>
                <a:ea typeface="MS PGothic" panose="020B0600070205080204" pitchFamily="34" charset="-128"/>
              </a:defRPr>
            </a:lvl4pPr>
            <a:lvl5pPr marL="2136775" indent="-236538" defTabSz="965200">
              <a:defRPr sz="1600">
                <a:solidFill>
                  <a:schemeClr val="tx1"/>
                </a:solidFill>
                <a:latin typeface="Helvetica" panose="020B0604020202020204" pitchFamily="34" charset="0"/>
                <a:ea typeface="MS PGothic" panose="020B0600070205080204" pitchFamily="34" charset="-128"/>
              </a:defRPr>
            </a:lvl5pPr>
            <a:lvl6pPr marL="2593975" indent="-236538" defTabSz="965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51175" indent="-236538" defTabSz="965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508375" indent="-236538" defTabSz="965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65575" indent="-236538" defTabSz="965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283DDA53-4D91-4AD3-8A7A-0FA785E81DC6}" type="slidenum">
              <a:rPr lang="en-US" altLang="en-US" sz="1200" smtClean="0"/>
              <a:pPr/>
              <a:t>5</a:t>
            </a:fld>
            <a:endParaRPr lang="en-US" altLang="en-US" sz="1200"/>
          </a:p>
        </p:txBody>
      </p:sp>
      <p:sp>
        <p:nvSpPr>
          <p:cNvPr id="13315" name="Rectangle 2">
            <a:extLst>
              <a:ext uri="{FF2B5EF4-FFF2-40B4-BE49-F238E27FC236}">
                <a16:creationId xmlns:a16="http://schemas.microsoft.com/office/drawing/2014/main" id="{50DD9B52-5A0A-41FA-B421-A09A4A35473B}"/>
              </a:ext>
            </a:extLst>
          </p:cNvPr>
          <p:cNvSpPr>
            <a:spLocks noChangeArrowheads="1" noTextEdit="1"/>
          </p:cNvSpPr>
          <p:nvPr>
            <p:ph type="sldImg"/>
          </p:nvPr>
        </p:nvSpPr>
        <p:spPr>
          <a:ln/>
        </p:spPr>
      </p:sp>
      <p:sp>
        <p:nvSpPr>
          <p:cNvPr id="13316" name="Rectangle 3">
            <a:extLst>
              <a:ext uri="{FF2B5EF4-FFF2-40B4-BE49-F238E27FC236}">
                <a16:creationId xmlns:a16="http://schemas.microsoft.com/office/drawing/2014/main" id="{84806C94-55B0-47B2-8D6D-0EA64050E788}"/>
              </a:ext>
            </a:extLst>
          </p:cNvPr>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FE47D818-5803-4CBF-B575-FA6D77AC99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1600">
                <a:solidFill>
                  <a:schemeClr val="tx1"/>
                </a:solidFill>
                <a:latin typeface="Helvetica" panose="020B0604020202020204" pitchFamily="34" charset="0"/>
                <a:ea typeface="MS PGothic" panose="020B0600070205080204" pitchFamily="34" charset="-128"/>
              </a:defRPr>
            </a:lvl1pPr>
            <a:lvl2pPr marL="771525" indent="-296863" defTabSz="965200">
              <a:defRPr sz="1600">
                <a:solidFill>
                  <a:schemeClr val="tx1"/>
                </a:solidFill>
                <a:latin typeface="Helvetica" panose="020B0604020202020204" pitchFamily="34" charset="0"/>
                <a:ea typeface="MS PGothic" panose="020B0600070205080204" pitchFamily="34" charset="-128"/>
              </a:defRPr>
            </a:lvl2pPr>
            <a:lvl3pPr marL="1187450" indent="-236538" defTabSz="965200">
              <a:defRPr sz="1600">
                <a:solidFill>
                  <a:schemeClr val="tx1"/>
                </a:solidFill>
                <a:latin typeface="Helvetica" panose="020B0604020202020204" pitchFamily="34" charset="0"/>
                <a:ea typeface="MS PGothic" panose="020B0600070205080204" pitchFamily="34" charset="-128"/>
              </a:defRPr>
            </a:lvl3pPr>
            <a:lvl4pPr marL="1662113" indent="-236538" defTabSz="965200">
              <a:defRPr sz="1600">
                <a:solidFill>
                  <a:schemeClr val="tx1"/>
                </a:solidFill>
                <a:latin typeface="Helvetica" panose="020B0604020202020204" pitchFamily="34" charset="0"/>
                <a:ea typeface="MS PGothic" panose="020B0600070205080204" pitchFamily="34" charset="-128"/>
              </a:defRPr>
            </a:lvl4pPr>
            <a:lvl5pPr marL="2136775" indent="-236538" defTabSz="965200">
              <a:defRPr sz="1600">
                <a:solidFill>
                  <a:schemeClr val="tx1"/>
                </a:solidFill>
                <a:latin typeface="Helvetica" panose="020B0604020202020204" pitchFamily="34" charset="0"/>
                <a:ea typeface="MS PGothic" panose="020B0600070205080204" pitchFamily="34" charset="-128"/>
              </a:defRPr>
            </a:lvl5pPr>
            <a:lvl6pPr marL="2593975" indent="-236538" defTabSz="965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51175" indent="-236538" defTabSz="965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508375" indent="-236538" defTabSz="965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65575" indent="-236538" defTabSz="965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70E178C0-D6CB-4F3C-96E9-35292B13A081}" type="slidenum">
              <a:rPr lang="en-US" altLang="en-US" sz="1200" smtClean="0"/>
              <a:pPr/>
              <a:t>8</a:t>
            </a:fld>
            <a:endParaRPr lang="en-US" altLang="en-US" sz="1200"/>
          </a:p>
        </p:txBody>
      </p:sp>
      <p:sp>
        <p:nvSpPr>
          <p:cNvPr id="17411" name="Rectangle 2">
            <a:extLst>
              <a:ext uri="{FF2B5EF4-FFF2-40B4-BE49-F238E27FC236}">
                <a16:creationId xmlns:a16="http://schemas.microsoft.com/office/drawing/2014/main" id="{1CFBEEFA-0735-417B-BAFA-44653E2DBC92}"/>
              </a:ext>
            </a:extLst>
          </p:cNvPr>
          <p:cNvSpPr>
            <a:spLocks noChangeArrowheads="1" noTextEdit="1"/>
          </p:cNvSpPr>
          <p:nvPr>
            <p:ph type="sldImg"/>
          </p:nvPr>
        </p:nvSpPr>
        <p:spPr>
          <a:ln/>
        </p:spPr>
      </p:sp>
      <p:sp>
        <p:nvSpPr>
          <p:cNvPr id="17412" name="Rectangle 3">
            <a:extLst>
              <a:ext uri="{FF2B5EF4-FFF2-40B4-BE49-F238E27FC236}">
                <a16:creationId xmlns:a16="http://schemas.microsoft.com/office/drawing/2014/main" id="{02B42B75-3D12-46C7-A58B-05B0C1614A02}"/>
              </a:ext>
            </a:extLst>
          </p:cNvPr>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394A64D2-55C5-4E84-8776-B5DAF7BBB31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1600">
                <a:solidFill>
                  <a:schemeClr val="tx1"/>
                </a:solidFill>
                <a:latin typeface="Helvetica" panose="020B0604020202020204" pitchFamily="34" charset="0"/>
                <a:ea typeface="MS PGothic" panose="020B0600070205080204" pitchFamily="34" charset="-128"/>
              </a:defRPr>
            </a:lvl1pPr>
            <a:lvl2pPr marL="771525" indent="-296863" defTabSz="965200">
              <a:defRPr sz="1600">
                <a:solidFill>
                  <a:schemeClr val="tx1"/>
                </a:solidFill>
                <a:latin typeface="Helvetica" panose="020B0604020202020204" pitchFamily="34" charset="0"/>
                <a:ea typeface="MS PGothic" panose="020B0600070205080204" pitchFamily="34" charset="-128"/>
              </a:defRPr>
            </a:lvl2pPr>
            <a:lvl3pPr marL="1187450" indent="-236538" defTabSz="965200">
              <a:defRPr sz="1600">
                <a:solidFill>
                  <a:schemeClr val="tx1"/>
                </a:solidFill>
                <a:latin typeface="Helvetica" panose="020B0604020202020204" pitchFamily="34" charset="0"/>
                <a:ea typeface="MS PGothic" panose="020B0600070205080204" pitchFamily="34" charset="-128"/>
              </a:defRPr>
            </a:lvl3pPr>
            <a:lvl4pPr marL="1662113" indent="-236538" defTabSz="965200">
              <a:defRPr sz="1600">
                <a:solidFill>
                  <a:schemeClr val="tx1"/>
                </a:solidFill>
                <a:latin typeface="Helvetica" panose="020B0604020202020204" pitchFamily="34" charset="0"/>
                <a:ea typeface="MS PGothic" panose="020B0600070205080204" pitchFamily="34" charset="-128"/>
              </a:defRPr>
            </a:lvl4pPr>
            <a:lvl5pPr marL="2136775" indent="-236538" defTabSz="965200">
              <a:defRPr sz="1600">
                <a:solidFill>
                  <a:schemeClr val="tx1"/>
                </a:solidFill>
                <a:latin typeface="Helvetica" panose="020B0604020202020204" pitchFamily="34" charset="0"/>
                <a:ea typeface="MS PGothic" panose="020B0600070205080204" pitchFamily="34" charset="-128"/>
              </a:defRPr>
            </a:lvl5pPr>
            <a:lvl6pPr marL="2593975" indent="-236538" defTabSz="965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51175" indent="-236538" defTabSz="965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508375" indent="-236538" defTabSz="965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65575" indent="-236538" defTabSz="965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844C92AA-690B-44BA-BAF4-A6CC5E45A5FA}" type="slidenum">
              <a:rPr lang="en-US" altLang="en-US" sz="1200" smtClean="0"/>
              <a:pPr/>
              <a:t>9</a:t>
            </a:fld>
            <a:endParaRPr lang="en-US" altLang="en-US" sz="1200"/>
          </a:p>
        </p:txBody>
      </p:sp>
      <p:sp>
        <p:nvSpPr>
          <p:cNvPr id="19459" name="Rectangle 2">
            <a:extLst>
              <a:ext uri="{FF2B5EF4-FFF2-40B4-BE49-F238E27FC236}">
                <a16:creationId xmlns:a16="http://schemas.microsoft.com/office/drawing/2014/main" id="{3571FB7D-3FD1-4E12-9107-172C910E9BA6}"/>
              </a:ext>
            </a:extLst>
          </p:cNvPr>
          <p:cNvSpPr>
            <a:spLocks noChangeArrowheads="1" noTextEdit="1"/>
          </p:cNvSpPr>
          <p:nvPr>
            <p:ph type="sldImg"/>
          </p:nvPr>
        </p:nvSpPr>
        <p:spPr>
          <a:ln/>
        </p:spPr>
      </p:sp>
      <p:sp>
        <p:nvSpPr>
          <p:cNvPr id="19460" name="Rectangle 3">
            <a:extLst>
              <a:ext uri="{FF2B5EF4-FFF2-40B4-BE49-F238E27FC236}">
                <a16:creationId xmlns:a16="http://schemas.microsoft.com/office/drawing/2014/main" id="{07F5AE81-987E-449B-8C07-E584548A9DA5}"/>
              </a:ext>
            </a:extLst>
          </p:cNvPr>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a:extLst>
              <a:ext uri="{FF2B5EF4-FFF2-40B4-BE49-F238E27FC236}">
                <a16:creationId xmlns:a16="http://schemas.microsoft.com/office/drawing/2014/main" id="{6DA7B99B-B949-4DA3-BE10-E6B0553147DD}"/>
              </a:ext>
            </a:extLst>
          </p:cNvPr>
          <p:cNvSpPr>
            <a:spLocks noGrp="1" noRot="1" noChangeAspect="1" noChangeArrowheads="1" noTextEdit="1"/>
          </p:cNvSpPr>
          <p:nvPr>
            <p:ph type="sldImg"/>
          </p:nvPr>
        </p:nvSpPr>
        <p:spPr>
          <a:ln/>
        </p:spPr>
      </p:sp>
      <p:sp>
        <p:nvSpPr>
          <p:cNvPr id="24579" name="Notes Placeholder 2">
            <a:extLst>
              <a:ext uri="{FF2B5EF4-FFF2-40B4-BE49-F238E27FC236}">
                <a16:creationId xmlns:a16="http://schemas.microsoft.com/office/drawing/2014/main" id="{4FEDD510-E633-4C10-B7E6-02D313D1C46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Times New Roman" panose="02020603050405020304" pitchFamily="18" charset="0"/>
            </a:endParaRPr>
          </a:p>
        </p:txBody>
      </p:sp>
      <p:sp>
        <p:nvSpPr>
          <p:cNvPr id="24580" name="Slide Number Placeholder 3">
            <a:extLst>
              <a:ext uri="{FF2B5EF4-FFF2-40B4-BE49-F238E27FC236}">
                <a16:creationId xmlns:a16="http://schemas.microsoft.com/office/drawing/2014/main" id="{5D4097F5-E6E7-46BA-ABF3-B766AD5CFCA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sz="1200">
                <a:solidFill>
                  <a:schemeClr val="tx1"/>
                </a:solidFill>
                <a:latin typeface="Times New Roman" panose="02020603050405020304" pitchFamily="18" charset="0"/>
                <a:ea typeface="MS PGothic" panose="020B0600070205080204" pitchFamily="34" charset="-128"/>
              </a:defRPr>
            </a:lvl1pPr>
            <a:lvl2pPr marL="771525" indent="-296863" defTabSz="965200">
              <a:spcBef>
                <a:spcPct val="30000"/>
              </a:spcBef>
              <a:defRPr sz="1200">
                <a:solidFill>
                  <a:schemeClr val="tx1"/>
                </a:solidFill>
                <a:latin typeface="Times New Roman" panose="02020603050405020304" pitchFamily="18" charset="0"/>
                <a:ea typeface="MS PGothic" panose="020B0600070205080204" pitchFamily="34" charset="-128"/>
              </a:defRPr>
            </a:lvl2pPr>
            <a:lvl3pPr marL="1187450" indent="-236538" defTabSz="965200">
              <a:spcBef>
                <a:spcPct val="30000"/>
              </a:spcBef>
              <a:defRPr sz="1200">
                <a:solidFill>
                  <a:schemeClr val="tx1"/>
                </a:solidFill>
                <a:latin typeface="Times New Roman" panose="02020603050405020304" pitchFamily="18" charset="0"/>
                <a:ea typeface="MS PGothic" panose="020B0600070205080204" pitchFamily="34" charset="-128"/>
              </a:defRPr>
            </a:lvl3pPr>
            <a:lvl4pPr marL="1662113" indent="-236538" defTabSz="965200">
              <a:spcBef>
                <a:spcPct val="30000"/>
              </a:spcBef>
              <a:defRPr sz="1200">
                <a:solidFill>
                  <a:schemeClr val="tx1"/>
                </a:solidFill>
                <a:latin typeface="Times New Roman" panose="02020603050405020304" pitchFamily="18" charset="0"/>
                <a:ea typeface="MS PGothic" panose="020B0600070205080204" pitchFamily="34" charset="-128"/>
              </a:defRPr>
            </a:lvl4pPr>
            <a:lvl5pPr marL="2136775" indent="-236538" defTabSz="965200">
              <a:spcBef>
                <a:spcPct val="30000"/>
              </a:spcBef>
              <a:defRPr sz="1200">
                <a:solidFill>
                  <a:schemeClr val="tx1"/>
                </a:solidFill>
                <a:latin typeface="Times New Roman" panose="02020603050405020304" pitchFamily="18" charset="0"/>
                <a:ea typeface="MS PGothic" panose="020B0600070205080204" pitchFamily="34" charset="-128"/>
              </a:defRPr>
            </a:lvl5pPr>
            <a:lvl6pPr marL="2593975" indent="-236538" defTabSz="9652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3051175" indent="-236538" defTabSz="9652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508375" indent="-236538" defTabSz="9652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965575" indent="-236538" defTabSz="9652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C34603C1-4F71-438F-96F2-69E2D8F98389}" type="slidenum">
              <a:rPr lang="en-US" altLang="en-US" smtClean="0">
                <a:latin typeface="Calibri" panose="020F0502020204030204" pitchFamily="34" charset="0"/>
              </a:rPr>
              <a:pPr>
                <a:spcBef>
                  <a:spcPct val="0"/>
                </a:spcBef>
              </a:pPr>
              <a:t>13</a:t>
            </a:fld>
            <a:endParaRPr lang="en-US" altLang="en-US">
              <a:latin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3E447CA-0F6B-4354-A471-5F954F96E5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1600">
                <a:solidFill>
                  <a:schemeClr val="tx1"/>
                </a:solidFill>
                <a:latin typeface="Helvetica" panose="020B0604020202020204" pitchFamily="34" charset="0"/>
                <a:ea typeface="MS PGothic" panose="020B0600070205080204" pitchFamily="34" charset="-128"/>
              </a:defRPr>
            </a:lvl1pPr>
            <a:lvl2pPr marL="771525" indent="-296863" defTabSz="965200">
              <a:defRPr sz="1600">
                <a:solidFill>
                  <a:schemeClr val="tx1"/>
                </a:solidFill>
                <a:latin typeface="Helvetica" panose="020B0604020202020204" pitchFamily="34" charset="0"/>
                <a:ea typeface="MS PGothic" panose="020B0600070205080204" pitchFamily="34" charset="-128"/>
              </a:defRPr>
            </a:lvl2pPr>
            <a:lvl3pPr marL="1187450" indent="-236538" defTabSz="965200">
              <a:defRPr sz="1600">
                <a:solidFill>
                  <a:schemeClr val="tx1"/>
                </a:solidFill>
                <a:latin typeface="Helvetica" panose="020B0604020202020204" pitchFamily="34" charset="0"/>
                <a:ea typeface="MS PGothic" panose="020B0600070205080204" pitchFamily="34" charset="-128"/>
              </a:defRPr>
            </a:lvl3pPr>
            <a:lvl4pPr marL="1662113" indent="-236538" defTabSz="965200">
              <a:defRPr sz="1600">
                <a:solidFill>
                  <a:schemeClr val="tx1"/>
                </a:solidFill>
                <a:latin typeface="Helvetica" panose="020B0604020202020204" pitchFamily="34" charset="0"/>
                <a:ea typeface="MS PGothic" panose="020B0600070205080204" pitchFamily="34" charset="-128"/>
              </a:defRPr>
            </a:lvl4pPr>
            <a:lvl5pPr marL="2136775" indent="-236538" defTabSz="965200">
              <a:defRPr sz="1600">
                <a:solidFill>
                  <a:schemeClr val="tx1"/>
                </a:solidFill>
                <a:latin typeface="Helvetica" panose="020B0604020202020204" pitchFamily="34" charset="0"/>
                <a:ea typeface="MS PGothic" panose="020B0600070205080204" pitchFamily="34" charset="-128"/>
              </a:defRPr>
            </a:lvl5pPr>
            <a:lvl6pPr marL="2593975" indent="-236538" defTabSz="965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51175" indent="-236538" defTabSz="965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508375" indent="-236538" defTabSz="965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65575" indent="-236538" defTabSz="965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34765BCF-E52A-4E07-B5F6-42E9731DA3FA}" type="slidenum">
              <a:rPr lang="en-US" altLang="en-US" sz="1200" smtClean="0"/>
              <a:pPr/>
              <a:t>16</a:t>
            </a:fld>
            <a:endParaRPr lang="en-US" altLang="en-US" sz="1200"/>
          </a:p>
        </p:txBody>
      </p:sp>
      <p:sp>
        <p:nvSpPr>
          <p:cNvPr id="28675" name="Rectangle 2">
            <a:extLst>
              <a:ext uri="{FF2B5EF4-FFF2-40B4-BE49-F238E27FC236}">
                <a16:creationId xmlns:a16="http://schemas.microsoft.com/office/drawing/2014/main" id="{41170107-B765-4852-BB0E-0D73BC338F28}"/>
              </a:ext>
            </a:extLst>
          </p:cNvPr>
          <p:cNvSpPr>
            <a:spLocks noChangeArrowheads="1" noTextEdit="1"/>
          </p:cNvSpPr>
          <p:nvPr>
            <p:ph type="sldImg"/>
          </p:nvPr>
        </p:nvSpPr>
        <p:spPr>
          <a:ln/>
        </p:spPr>
      </p:sp>
      <p:sp>
        <p:nvSpPr>
          <p:cNvPr id="28676" name="Rectangle 3">
            <a:extLst>
              <a:ext uri="{FF2B5EF4-FFF2-40B4-BE49-F238E27FC236}">
                <a16:creationId xmlns:a16="http://schemas.microsoft.com/office/drawing/2014/main" id="{D7F50B59-6F87-42D7-BDE4-EC2DD7B44B65}"/>
              </a:ext>
            </a:extLst>
          </p:cNvPr>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D8D7FEA1-75BF-4F08-8ECB-52AD4FCB78B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1600">
                <a:solidFill>
                  <a:schemeClr val="tx1"/>
                </a:solidFill>
                <a:latin typeface="Helvetica" panose="020B0604020202020204" pitchFamily="34" charset="0"/>
                <a:ea typeface="MS PGothic" panose="020B0600070205080204" pitchFamily="34" charset="-128"/>
              </a:defRPr>
            </a:lvl1pPr>
            <a:lvl2pPr marL="771525" indent="-296863" defTabSz="965200">
              <a:defRPr sz="1600">
                <a:solidFill>
                  <a:schemeClr val="tx1"/>
                </a:solidFill>
                <a:latin typeface="Helvetica" panose="020B0604020202020204" pitchFamily="34" charset="0"/>
                <a:ea typeface="MS PGothic" panose="020B0600070205080204" pitchFamily="34" charset="-128"/>
              </a:defRPr>
            </a:lvl2pPr>
            <a:lvl3pPr marL="1187450" indent="-236538" defTabSz="965200">
              <a:defRPr sz="1600">
                <a:solidFill>
                  <a:schemeClr val="tx1"/>
                </a:solidFill>
                <a:latin typeface="Helvetica" panose="020B0604020202020204" pitchFamily="34" charset="0"/>
                <a:ea typeface="MS PGothic" panose="020B0600070205080204" pitchFamily="34" charset="-128"/>
              </a:defRPr>
            </a:lvl3pPr>
            <a:lvl4pPr marL="1662113" indent="-236538" defTabSz="965200">
              <a:defRPr sz="1600">
                <a:solidFill>
                  <a:schemeClr val="tx1"/>
                </a:solidFill>
                <a:latin typeface="Helvetica" panose="020B0604020202020204" pitchFamily="34" charset="0"/>
                <a:ea typeface="MS PGothic" panose="020B0600070205080204" pitchFamily="34" charset="-128"/>
              </a:defRPr>
            </a:lvl4pPr>
            <a:lvl5pPr marL="2136775" indent="-236538" defTabSz="965200">
              <a:defRPr sz="1600">
                <a:solidFill>
                  <a:schemeClr val="tx1"/>
                </a:solidFill>
                <a:latin typeface="Helvetica" panose="020B0604020202020204" pitchFamily="34" charset="0"/>
                <a:ea typeface="MS PGothic" panose="020B0600070205080204" pitchFamily="34" charset="-128"/>
              </a:defRPr>
            </a:lvl5pPr>
            <a:lvl6pPr marL="2593975" indent="-236538" defTabSz="965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51175" indent="-236538" defTabSz="965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508375" indent="-236538" defTabSz="965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65575" indent="-236538" defTabSz="965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BEEEE18E-3EAD-4F70-A18C-F89073CACB93}" type="slidenum">
              <a:rPr lang="en-US" altLang="en-US" sz="1200" smtClean="0"/>
              <a:pPr/>
              <a:t>18</a:t>
            </a:fld>
            <a:endParaRPr lang="en-US" altLang="en-US" sz="1200"/>
          </a:p>
        </p:txBody>
      </p:sp>
      <p:sp>
        <p:nvSpPr>
          <p:cNvPr id="31747" name="Rectangle 2">
            <a:extLst>
              <a:ext uri="{FF2B5EF4-FFF2-40B4-BE49-F238E27FC236}">
                <a16:creationId xmlns:a16="http://schemas.microsoft.com/office/drawing/2014/main" id="{4B37A1D3-3840-41D9-8E1E-16A84365DF74}"/>
              </a:ext>
            </a:extLst>
          </p:cNvPr>
          <p:cNvSpPr>
            <a:spLocks noChangeArrowheads="1" noTextEdit="1"/>
          </p:cNvSpPr>
          <p:nvPr>
            <p:ph type="sldImg"/>
          </p:nvPr>
        </p:nvSpPr>
        <p:spPr>
          <a:ln/>
        </p:spPr>
      </p:sp>
      <p:sp>
        <p:nvSpPr>
          <p:cNvPr id="31748" name="Rectangle 3">
            <a:extLst>
              <a:ext uri="{FF2B5EF4-FFF2-40B4-BE49-F238E27FC236}">
                <a16:creationId xmlns:a16="http://schemas.microsoft.com/office/drawing/2014/main" id="{580085BE-CD97-400F-B390-AE32FBEBAAA4}"/>
              </a:ext>
            </a:extLst>
          </p:cNvPr>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7">
            <a:extLst>
              <a:ext uri="{FF2B5EF4-FFF2-40B4-BE49-F238E27FC236}">
                <a16:creationId xmlns:a16="http://schemas.microsoft.com/office/drawing/2014/main" id="{A50864FB-9DE8-478A-A8EA-D71049918EE0}"/>
              </a:ext>
            </a:extLst>
          </p:cNvPr>
          <p:cNvSpPr txBox="1">
            <a:spLocks noChangeArrowheads="1"/>
          </p:cNvSpPr>
          <p:nvPr/>
        </p:nvSpPr>
        <p:spPr bwMode="auto">
          <a:xfrm>
            <a:off x="2878138" y="5726113"/>
            <a:ext cx="32861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b="1">
                <a:solidFill>
                  <a:schemeClr val="tx2"/>
                </a:solidFill>
              </a:rPr>
              <a:t>CS425 Intro to Database Design</a:t>
            </a:r>
            <a:endParaRPr lang="en-US" altLang="en-US" sz="1200" b="1">
              <a:solidFill>
                <a:srgbClr val="000099"/>
              </a:solidFill>
            </a:endParaRPr>
          </a:p>
        </p:txBody>
      </p:sp>
      <p:sp>
        <p:nvSpPr>
          <p:cNvPr id="760834" name="Rectangle 2"/>
          <p:cNvSpPr>
            <a:spLocks noGrp="1" noChangeArrowheads="1"/>
          </p:cNvSpPr>
          <p:nvPr>
            <p:ph type="ctrTitle"/>
          </p:nvPr>
        </p:nvSpPr>
        <p:spPr>
          <a:xfrm>
            <a:off x="685800" y="2286000"/>
            <a:ext cx="7772400" cy="1143000"/>
          </a:xfrm>
        </p:spPr>
        <p:txBody>
          <a:bodyPr/>
          <a:lstStyle>
            <a:lvl1pPr>
              <a:defRPr>
                <a:solidFill>
                  <a:srgbClr val="CC3300"/>
                </a:solidFill>
              </a:defRPr>
            </a:lvl1pPr>
          </a:lstStyle>
          <a:p>
            <a:r>
              <a:rPr lang="en-US"/>
              <a:t>Click to edit Master title style</a:t>
            </a:r>
          </a:p>
        </p:txBody>
      </p:sp>
      <p:sp>
        <p:nvSpPr>
          <p:cNvPr id="760835" name="Rectangle 3"/>
          <p:cNvSpPr>
            <a:spLocks noGrp="1" noChangeArrowheads="1"/>
          </p:cNvSpPr>
          <p:nvPr>
            <p:ph type="subTitle" idx="1"/>
          </p:nvPr>
        </p:nvSpPr>
        <p:spPr>
          <a:xfrm>
            <a:off x="1371600" y="3886200"/>
            <a:ext cx="6400800" cy="1752600"/>
          </a:xfrm>
        </p:spPr>
        <p:txBody>
          <a:bodyPr/>
          <a:lstStyle>
            <a:lvl1pPr marL="0" indent="0" algn="ctr">
              <a:buFont typeface="Monotype Sorts" charset="2"/>
              <a:buNone/>
              <a:defRPr/>
            </a:lvl1pPr>
          </a:lstStyle>
          <a:p>
            <a:r>
              <a:rPr lang="en-US"/>
              <a:t>Click to edit Master subtitle style</a:t>
            </a:r>
          </a:p>
        </p:txBody>
      </p:sp>
      <p:sp>
        <p:nvSpPr>
          <p:cNvPr id="5" name="Footer Placeholder 4">
            <a:extLst>
              <a:ext uri="{FF2B5EF4-FFF2-40B4-BE49-F238E27FC236}">
                <a16:creationId xmlns:a16="http://schemas.microsoft.com/office/drawing/2014/main" id="{FA53DC8F-B447-4B53-8F0C-66CCF78F01BB}"/>
              </a:ext>
            </a:extLst>
          </p:cNvPr>
          <p:cNvSpPr>
            <a:spLocks noGrp="1" noChangeArrowheads="1"/>
          </p:cNvSpPr>
          <p:nvPr>
            <p:ph type="ftr" sz="quarter" idx="10"/>
          </p:nvPr>
        </p:nvSpPr>
        <p:spPr bwMode="auto">
          <a:xfrm>
            <a:off x="2847975" y="6151563"/>
            <a:ext cx="344805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chemeClr val="tx2"/>
                </a:solidFill>
                <a:latin typeface="Times New Roman" pitchFamily="18" charset="0"/>
                <a:ea typeface="ＭＳ Ｐゴシック" charset="-128"/>
              </a:defRPr>
            </a:lvl1pPr>
          </a:lstStyle>
          <a:p>
            <a:pPr>
              <a:defRPr/>
            </a:pPr>
            <a:endParaRPr lang="en-US"/>
          </a:p>
        </p:txBody>
      </p:sp>
    </p:spTree>
    <p:extLst>
      <p:ext uri="{BB962C8B-B14F-4D97-AF65-F5344CB8AC3E}">
        <p14:creationId xmlns:p14="http://schemas.microsoft.com/office/powerpoint/2010/main" val="1095488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7765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117475"/>
            <a:ext cx="2019300" cy="58801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117475"/>
            <a:ext cx="5905500" cy="58801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94622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955797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4388" y="92537"/>
            <a:ext cx="8077200" cy="6096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1109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72146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1093788"/>
            <a:ext cx="3754437" cy="4903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1093788"/>
            <a:ext cx="3754438" cy="4903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9663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384"/>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3916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2971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0593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910627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32343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1A40140-752C-4364-ACD4-FB21F2A55417}"/>
              </a:ext>
            </a:extLst>
          </p:cNvPr>
          <p:cNvSpPr>
            <a:spLocks noGrp="1" noChangeArrowheads="1"/>
          </p:cNvSpPr>
          <p:nvPr>
            <p:ph type="body" idx="1"/>
          </p:nvPr>
        </p:nvSpPr>
        <p:spPr bwMode="auto">
          <a:xfrm>
            <a:off x="814388" y="1093788"/>
            <a:ext cx="7661275" cy="490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59813" name="Text Box 5">
            <a:extLst>
              <a:ext uri="{FF2B5EF4-FFF2-40B4-BE49-F238E27FC236}">
                <a16:creationId xmlns:a16="http://schemas.microsoft.com/office/drawing/2014/main" id="{15C45A0F-CB59-4932-8487-4330D3A9C92C}"/>
              </a:ext>
            </a:extLst>
          </p:cNvPr>
          <p:cNvSpPr txBox="1">
            <a:spLocks noChangeArrowheads="1"/>
          </p:cNvSpPr>
          <p:nvPr/>
        </p:nvSpPr>
        <p:spPr bwMode="auto">
          <a:xfrm>
            <a:off x="4532313" y="6613525"/>
            <a:ext cx="342900" cy="246063"/>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fld id="{D6469355-79C4-461A-9409-4593F5B065B5}" type="slidenum">
              <a:rPr lang="en-US" altLang="en-US" sz="1000" b="1" smtClean="0">
                <a:solidFill>
                  <a:srgbClr val="000099"/>
                </a:solidFill>
              </a:rPr>
              <a:pPr algn="ctr">
                <a:spcBef>
                  <a:spcPct val="50000"/>
                </a:spcBef>
                <a:defRPr/>
              </a:pPr>
              <a:t>‹#›</a:t>
            </a:fld>
            <a:endParaRPr lang="en-US" altLang="en-US" sz="1000" b="1" dirty="0">
              <a:solidFill>
                <a:srgbClr val="000099"/>
              </a:solidFill>
            </a:endParaRPr>
          </a:p>
        </p:txBody>
      </p:sp>
      <p:sp>
        <p:nvSpPr>
          <p:cNvPr id="759814" name="Rectangle 6">
            <a:extLst>
              <a:ext uri="{FF2B5EF4-FFF2-40B4-BE49-F238E27FC236}">
                <a16:creationId xmlns:a16="http://schemas.microsoft.com/office/drawing/2014/main" id="{5177CB8F-F9B3-4A57-B9EE-AAF0B486CC9F}"/>
              </a:ext>
            </a:extLst>
          </p:cNvPr>
          <p:cNvSpPr>
            <a:spLocks noGrp="1" noChangeArrowheads="1"/>
          </p:cNvSpPr>
          <p:nvPr>
            <p:ph type="title"/>
          </p:nvPr>
        </p:nvSpPr>
        <p:spPr bwMode="auto">
          <a:xfrm>
            <a:off x="768350" y="117475"/>
            <a:ext cx="8077200" cy="609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29" name="Text Box 7">
            <a:extLst>
              <a:ext uri="{FF2B5EF4-FFF2-40B4-BE49-F238E27FC236}">
                <a16:creationId xmlns:a16="http://schemas.microsoft.com/office/drawing/2014/main" id="{53A68D75-60EE-44A2-A82E-A568844B585C}"/>
              </a:ext>
            </a:extLst>
          </p:cNvPr>
          <p:cNvSpPr txBox="1">
            <a:spLocks noChangeArrowheads="1"/>
          </p:cNvSpPr>
          <p:nvPr/>
        </p:nvSpPr>
        <p:spPr bwMode="auto">
          <a:xfrm>
            <a:off x="0" y="6613525"/>
            <a:ext cx="127476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spcBef>
                <a:spcPct val="50000"/>
              </a:spcBef>
              <a:defRPr/>
            </a:pPr>
            <a:r>
              <a:rPr lang="en-US" altLang="en-US" sz="1000" b="1">
                <a:solidFill>
                  <a:srgbClr val="000099"/>
                </a:solidFill>
              </a:rPr>
              <a:t>CS425 ALDAWUD</a:t>
            </a:r>
          </a:p>
        </p:txBody>
      </p:sp>
      <p:sp>
        <p:nvSpPr>
          <p:cNvPr id="1030" name="Freeform 8">
            <a:extLst>
              <a:ext uri="{FF2B5EF4-FFF2-40B4-BE49-F238E27FC236}">
                <a16:creationId xmlns:a16="http://schemas.microsoft.com/office/drawing/2014/main" id="{1F253A40-2D8E-4675-B160-2B37560B5264}"/>
              </a:ext>
            </a:extLst>
          </p:cNvPr>
          <p:cNvSpPr>
            <a:spLocks/>
          </p:cNvSpPr>
          <p:nvPr/>
        </p:nvSpPr>
        <p:spPr bwMode="auto">
          <a:xfrm>
            <a:off x="8916988" y="5445125"/>
            <a:ext cx="227012" cy="47625"/>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787"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Lst>
  <p:txStyles>
    <p:titleStyle>
      <a:lvl1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mj-lt"/>
          <a:ea typeface="MS PGothic" panose="020B0600070205080204" pitchFamily="34" charset="-128"/>
          <a:cs typeface="+mj-cs"/>
        </a:defRPr>
      </a:lvl1pPr>
      <a:lvl2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panose="020B0600070205080204" pitchFamily="34" charset="-128"/>
        </a:defRPr>
      </a:lvl2pPr>
      <a:lvl3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panose="020B0600070205080204" pitchFamily="34" charset="-128"/>
        </a:defRPr>
      </a:lvl3pPr>
      <a:lvl4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panose="020B0600070205080204" pitchFamily="34" charset="-128"/>
        </a:defRPr>
      </a:lvl4pPr>
      <a:lvl5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panose="020B0600070205080204" pitchFamily="34" charset="-128"/>
        </a:defRPr>
      </a:lvl5pPr>
      <a:lvl6pPr marL="4572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6pPr>
      <a:lvl7pPr marL="9144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7pPr>
      <a:lvl8pPr marL="13716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8pPr>
      <a:lvl9pPr marL="18288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9pPr>
    </p:titleStyle>
    <p:bodyStyle>
      <a:lvl1pPr marL="342900" indent="-342900" algn="l" rtl="0" eaLnBrk="0" fontAlgn="base" hangingPunct="0">
        <a:spcBef>
          <a:spcPct val="35000"/>
        </a:spcBef>
        <a:spcAft>
          <a:spcPct val="0"/>
        </a:spcAft>
        <a:buClr>
          <a:schemeClr val="tx2"/>
        </a:buClr>
        <a:buSzPct val="90000"/>
        <a:buFont typeface="Monotype Sorts" charset="2"/>
        <a:buChar char="n"/>
        <a:defRPr kumimoji="1">
          <a:solidFill>
            <a:schemeClr val="tx1"/>
          </a:solidFill>
          <a:latin typeface="+mn-lt"/>
          <a:ea typeface="MS PGothic" panose="020B0600070205080204" pitchFamily="34" charset="-128"/>
          <a:cs typeface="+mn-cs"/>
        </a:defRPr>
      </a:lvl1pPr>
      <a:lvl2pPr marL="742950" indent="-285750" algn="l" rtl="0" eaLnBrk="0" fontAlgn="base" hangingPunct="0">
        <a:spcBef>
          <a:spcPct val="35000"/>
        </a:spcBef>
        <a:spcAft>
          <a:spcPct val="0"/>
        </a:spcAft>
        <a:buClr>
          <a:schemeClr val="folHlink"/>
        </a:buClr>
        <a:buSzPct val="80000"/>
        <a:buFont typeface="Monotype Sorts" charset="2"/>
        <a:buChar char="l"/>
        <a:defRPr kumimoji="1">
          <a:solidFill>
            <a:schemeClr val="tx1"/>
          </a:solidFill>
          <a:latin typeface="+mn-lt"/>
          <a:ea typeface="MS PGothic" panose="020B0600070205080204" pitchFamily="34" charset="-128"/>
        </a:defRPr>
      </a:lvl2pPr>
      <a:lvl3pPr marL="1085850" indent="-228600" algn="l" rtl="0" eaLnBrk="0" fontAlgn="base" hangingPunct="0">
        <a:spcBef>
          <a:spcPct val="35000"/>
        </a:spcBef>
        <a:spcAft>
          <a:spcPct val="0"/>
        </a:spcAft>
        <a:buClr>
          <a:srgbClr val="33CC33"/>
        </a:buClr>
        <a:buSzPct val="75000"/>
        <a:buFont typeface="Webdings" panose="05030102010509060703" pitchFamily="18" charset="2"/>
        <a:buChar char="4"/>
        <a:defRPr kumimoji="1">
          <a:solidFill>
            <a:schemeClr val="tx1"/>
          </a:solidFill>
          <a:latin typeface="+mn-lt"/>
          <a:ea typeface="MS PGothic" panose="020B0600070205080204" pitchFamily="34" charset="-128"/>
        </a:defRPr>
      </a:lvl3pPr>
      <a:lvl4pPr marL="1428750" indent="-228600" algn="l" rtl="0" eaLnBrk="0" fontAlgn="base" hangingPunct="0">
        <a:spcBef>
          <a:spcPct val="35000"/>
        </a:spcBef>
        <a:spcAft>
          <a:spcPct val="0"/>
        </a:spcAft>
        <a:buClr>
          <a:schemeClr val="hlink"/>
        </a:buClr>
        <a:buFont typeface="Times New Roman" panose="02020603050405020304" pitchFamily="18" charset="0"/>
        <a:buChar char="–"/>
        <a:defRPr kumimoji="1">
          <a:solidFill>
            <a:schemeClr val="tx1"/>
          </a:solidFill>
          <a:latin typeface="+mn-lt"/>
          <a:ea typeface="MS PGothic" panose="020B0600070205080204" pitchFamily="34" charset="-128"/>
        </a:defRPr>
      </a:lvl4pPr>
      <a:lvl5pPr marL="1771650" indent="-228600" algn="l" rtl="0" eaLnBrk="0" fontAlgn="base" hangingPunct="0">
        <a:spcBef>
          <a:spcPct val="35000"/>
        </a:spcBef>
        <a:spcAft>
          <a:spcPct val="0"/>
        </a:spcAft>
        <a:buClr>
          <a:schemeClr val="tx2"/>
        </a:buClr>
        <a:buSzPct val="75000"/>
        <a:buChar char="»"/>
        <a:defRPr kumimoji="1">
          <a:solidFill>
            <a:schemeClr val="tx1"/>
          </a:solidFill>
          <a:latin typeface="+mn-lt"/>
          <a:ea typeface="MS PGothic" panose="020B0600070205080204" pitchFamily="34" charset="-128"/>
        </a:defRPr>
      </a:lvl5pPr>
      <a:lvl6pPr marL="22288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hyperlink" Target="https://erdplus.com/#/edit-diagram/218422"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Rectangle 2">
            <a:extLst>
              <a:ext uri="{FF2B5EF4-FFF2-40B4-BE49-F238E27FC236}">
                <a16:creationId xmlns:a16="http://schemas.microsoft.com/office/drawing/2014/main" id="{0C70534D-9E5E-4802-B154-81BBA38C961D}"/>
              </a:ext>
            </a:extLst>
          </p:cNvPr>
          <p:cNvSpPr>
            <a:spLocks noGrp="1" noChangeArrowheads="1"/>
          </p:cNvSpPr>
          <p:nvPr>
            <p:ph type="ctrTitle"/>
          </p:nvPr>
        </p:nvSpPr>
        <p:spPr>
          <a:xfrm>
            <a:off x="720725" y="1841500"/>
            <a:ext cx="7772400" cy="1143000"/>
          </a:xfrm>
        </p:spPr>
        <p:txBody>
          <a:bodyPr/>
          <a:lstStyle/>
          <a:p>
            <a:pPr>
              <a:defRPr/>
            </a:pPr>
            <a:r>
              <a:rPr lang="en-US" dirty="0">
                <a:ea typeface="+mj-ea"/>
              </a:rPr>
              <a:t>Entity-Relationship Modeling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5F576-F685-4737-A804-37D2FAC1D577}"/>
              </a:ext>
            </a:extLst>
          </p:cNvPr>
          <p:cNvSpPr>
            <a:spLocks noGrp="1"/>
          </p:cNvSpPr>
          <p:nvPr>
            <p:ph type="title"/>
          </p:nvPr>
        </p:nvSpPr>
        <p:spPr/>
        <p:txBody>
          <a:bodyPr/>
          <a:lstStyle/>
          <a:p>
            <a:pPr>
              <a:defRPr/>
            </a:pPr>
            <a:r>
              <a:rPr lang="en-US" dirty="0"/>
              <a:t>Examples </a:t>
            </a:r>
          </a:p>
        </p:txBody>
      </p:sp>
      <p:pic>
        <p:nvPicPr>
          <p:cNvPr id="20483" name="Picture 2">
            <a:extLst>
              <a:ext uri="{FF2B5EF4-FFF2-40B4-BE49-F238E27FC236}">
                <a16:creationId xmlns:a16="http://schemas.microsoft.com/office/drawing/2014/main" id="{3B00B034-D3D7-44F5-A938-B729738D3F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0050" y="1779588"/>
            <a:ext cx="5457825" cy="470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 name="Rectangle 2">
            <a:extLst>
              <a:ext uri="{FF2B5EF4-FFF2-40B4-BE49-F238E27FC236}">
                <a16:creationId xmlns:a16="http://schemas.microsoft.com/office/drawing/2014/main" id="{65929C97-ABE6-418C-860E-71709D280529}"/>
              </a:ext>
            </a:extLst>
          </p:cNvPr>
          <p:cNvSpPr>
            <a:spLocks noChangeArrowheads="1"/>
          </p:cNvSpPr>
          <p:nvPr/>
        </p:nvSpPr>
        <p:spPr bwMode="auto">
          <a:xfrm>
            <a:off x="555625" y="1200150"/>
            <a:ext cx="71961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eaLnBrk="1" hangingPunct="1">
              <a:spcBef>
                <a:spcPct val="0"/>
              </a:spcBef>
              <a:buClrTx/>
              <a:buSzTx/>
              <a:buFont typeface="Wingdings" panose="05000000000000000000" pitchFamily="2" charset="2"/>
              <a:buNone/>
            </a:pPr>
            <a:r>
              <a:rPr kumimoji="0" lang="en-US" altLang="en-US" b="1"/>
              <a:t>EXAMPLE: An entity with various types of attributes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FE61F-1F92-4271-9A79-1D2A136A459E}"/>
              </a:ext>
            </a:extLst>
          </p:cNvPr>
          <p:cNvSpPr>
            <a:spLocks noGrp="1"/>
          </p:cNvSpPr>
          <p:nvPr>
            <p:ph type="title"/>
          </p:nvPr>
        </p:nvSpPr>
        <p:spPr>
          <a:xfrm>
            <a:off x="814388" y="92075"/>
            <a:ext cx="8077200" cy="609600"/>
          </a:xfrm>
        </p:spPr>
        <p:txBody>
          <a:bodyPr/>
          <a:lstStyle/>
          <a:p>
            <a:pPr>
              <a:defRPr/>
            </a:pPr>
            <a:r>
              <a:rPr lang="en-US" dirty="0"/>
              <a:t>Relationship Between 2 Entities</a:t>
            </a:r>
          </a:p>
        </p:txBody>
      </p:sp>
      <p:sp>
        <p:nvSpPr>
          <p:cNvPr id="20483" name="Content Placeholder 2">
            <a:extLst>
              <a:ext uri="{FF2B5EF4-FFF2-40B4-BE49-F238E27FC236}">
                <a16:creationId xmlns:a16="http://schemas.microsoft.com/office/drawing/2014/main" id="{B4D8CBF7-E380-42F6-889D-C9C000D14A99}"/>
              </a:ext>
            </a:extLst>
          </p:cNvPr>
          <p:cNvSpPr>
            <a:spLocks noGrp="1"/>
          </p:cNvSpPr>
          <p:nvPr>
            <p:ph idx="1"/>
          </p:nvPr>
        </p:nvSpPr>
        <p:spPr>
          <a:xfrm>
            <a:off x="814388" y="1093788"/>
            <a:ext cx="7661275" cy="5316537"/>
          </a:xfrm>
        </p:spPr>
        <p:txBody>
          <a:bodyPr/>
          <a:lstStyle/>
          <a:p>
            <a:pPr>
              <a:defRPr/>
            </a:pPr>
            <a:r>
              <a:rPr lang="en-US" altLang="en-US" b="1" dirty="0"/>
              <a:t>Relationship - </a:t>
            </a:r>
            <a:r>
              <a:rPr lang="en-US" altLang="en-US" dirty="0"/>
              <a:t>ER modeling construct depicting how entities are related</a:t>
            </a:r>
          </a:p>
          <a:p>
            <a:pPr>
              <a:defRPr/>
            </a:pPr>
            <a:endParaRPr lang="en-US" altLang="en-US" dirty="0"/>
          </a:p>
          <a:p>
            <a:pPr lvl="1">
              <a:defRPr/>
            </a:pPr>
            <a:r>
              <a:rPr lang="en-US" altLang="en-US" dirty="0"/>
              <a:t>Each entity must be related to at least one other entity via a relationship</a:t>
            </a:r>
          </a:p>
          <a:p>
            <a:pPr>
              <a:defRPr/>
            </a:pPr>
            <a:endParaRPr lang="en-US" altLang="en-US" dirty="0"/>
          </a:p>
          <a:p>
            <a:pPr>
              <a:defRPr/>
            </a:pPr>
            <a:endParaRPr lang="en-US" altLang="en-US" dirty="0"/>
          </a:p>
          <a:p>
            <a:pPr>
              <a:defRPr/>
            </a:pPr>
            <a:endParaRPr lang="en-US" altLang="en-US" dirty="0"/>
          </a:p>
          <a:p>
            <a:pPr>
              <a:defRPr/>
            </a:pPr>
            <a:endParaRPr lang="en-US" altLang="en-US" dirty="0"/>
          </a:p>
          <a:p>
            <a:pPr>
              <a:defRPr/>
            </a:pPr>
            <a:endParaRPr lang="en-US" altLang="en-US" dirty="0"/>
          </a:p>
          <a:p>
            <a:pPr>
              <a:defRPr/>
            </a:pPr>
            <a:endParaRPr lang="en-US" altLang="en-US" dirty="0"/>
          </a:p>
          <a:p>
            <a:pPr>
              <a:defRPr/>
            </a:pPr>
            <a:endParaRPr lang="en-US" altLang="en-US" dirty="0"/>
          </a:p>
          <a:p>
            <a:pPr lvl="1">
              <a:defRPr/>
            </a:pPr>
            <a:r>
              <a:rPr lang="en-US" altLang="en-US" dirty="0"/>
              <a:t>Lines connecting relationships to the entities include symbols depicting </a:t>
            </a:r>
            <a:r>
              <a:rPr lang="en-US" altLang="en-US" dirty="0">
                <a:solidFill>
                  <a:schemeClr val="bg1">
                    <a:lumMod val="50000"/>
                  </a:schemeClr>
                </a:solidFill>
              </a:rPr>
              <a:t>how many</a:t>
            </a:r>
            <a:r>
              <a:rPr lang="en-US" altLang="en-US" dirty="0"/>
              <a:t> instances of one entity can be associated with instances of another entity.</a:t>
            </a:r>
          </a:p>
          <a:p>
            <a:pPr>
              <a:defRPr/>
            </a:pPr>
            <a:endParaRPr lang="en-US" altLang="en-US" dirty="0"/>
          </a:p>
          <a:p>
            <a:pPr>
              <a:defRPr/>
            </a:pPr>
            <a:endParaRPr lang="en-US" altLang="en-US" dirty="0"/>
          </a:p>
        </p:txBody>
      </p:sp>
      <p:pic>
        <p:nvPicPr>
          <p:cNvPr id="21508" name="Picture 2">
            <a:extLst>
              <a:ext uri="{FF2B5EF4-FFF2-40B4-BE49-F238E27FC236}">
                <a16:creationId xmlns:a16="http://schemas.microsoft.com/office/drawing/2014/main" id="{A0B98F17-93DB-4187-8ED2-D477EB3C0C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5713" y="2903538"/>
            <a:ext cx="6962775"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96227-5410-4619-B667-1565F413768E}"/>
              </a:ext>
            </a:extLst>
          </p:cNvPr>
          <p:cNvSpPr>
            <a:spLocks noGrp="1"/>
          </p:cNvSpPr>
          <p:nvPr>
            <p:ph type="title"/>
          </p:nvPr>
        </p:nvSpPr>
        <p:spPr>
          <a:xfrm>
            <a:off x="814388" y="92075"/>
            <a:ext cx="8077200" cy="609600"/>
          </a:xfrm>
        </p:spPr>
        <p:txBody>
          <a:bodyPr/>
          <a:lstStyle/>
          <a:p>
            <a:pPr>
              <a:defRPr/>
            </a:pPr>
            <a:r>
              <a:rPr lang="en-US" dirty="0"/>
              <a:t>Cardinality Constraints</a:t>
            </a:r>
          </a:p>
        </p:txBody>
      </p:sp>
      <p:pic>
        <p:nvPicPr>
          <p:cNvPr id="22531" name="Picture 5">
            <a:extLst>
              <a:ext uri="{FF2B5EF4-FFF2-40B4-BE49-F238E27FC236}">
                <a16:creationId xmlns:a16="http://schemas.microsoft.com/office/drawing/2014/main" id="{D2542D9A-274E-49B8-9721-AD97234FF9C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62638" y="2255838"/>
            <a:ext cx="190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2" name="Picture 2" descr="Image result for crow">
            <a:extLst>
              <a:ext uri="{FF2B5EF4-FFF2-40B4-BE49-F238E27FC236}">
                <a16:creationId xmlns:a16="http://schemas.microsoft.com/office/drawing/2014/main" id="{FC6F2277-EB82-46FB-B3FF-373553C381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0113" y="4316413"/>
            <a:ext cx="3192462" cy="239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ontent Placeholder 2">
            <a:extLst>
              <a:ext uri="{FF2B5EF4-FFF2-40B4-BE49-F238E27FC236}">
                <a16:creationId xmlns:a16="http://schemas.microsoft.com/office/drawing/2014/main" id="{61C8FD9C-C038-4094-BE19-368B9A8A2366}"/>
              </a:ext>
            </a:extLst>
          </p:cNvPr>
          <p:cNvSpPr>
            <a:spLocks noGrp="1"/>
          </p:cNvSpPr>
          <p:nvPr>
            <p:ph idx="1"/>
          </p:nvPr>
        </p:nvSpPr>
        <p:spPr>
          <a:xfrm>
            <a:off x="123825" y="823913"/>
            <a:ext cx="8686800" cy="3259137"/>
          </a:xfrm>
        </p:spPr>
        <p:txBody>
          <a:bodyPr/>
          <a:lstStyle/>
          <a:p>
            <a:pPr eaLnBrk="1" hangingPunct="1">
              <a:defRPr/>
            </a:pPr>
            <a:r>
              <a:rPr altLang="en-US" b="1" dirty="0"/>
              <a:t>Cardinality constraints - </a:t>
            </a:r>
            <a:r>
              <a:rPr altLang="en-US" dirty="0"/>
              <a:t>depict how many instances of one entity can be associated with instances of another entity</a:t>
            </a:r>
          </a:p>
          <a:p>
            <a:pPr lvl="1" eaLnBrk="1" hangingPunct="1">
              <a:defRPr/>
            </a:pPr>
            <a:r>
              <a:rPr altLang="en-US" b="1" dirty="0">
                <a:solidFill>
                  <a:schemeClr val="bg1">
                    <a:lumMod val="50000"/>
                  </a:schemeClr>
                </a:solidFill>
              </a:rPr>
              <a:t>Maximum</a:t>
            </a:r>
            <a:r>
              <a:rPr altLang="en-US" b="1" dirty="0"/>
              <a:t> cardinality</a:t>
            </a:r>
            <a:endParaRPr altLang="en-US" dirty="0"/>
          </a:p>
          <a:p>
            <a:pPr lvl="2" eaLnBrk="1" hangingPunct="1">
              <a:defRPr/>
            </a:pPr>
            <a:r>
              <a:rPr altLang="en-US" b="1" dirty="0"/>
              <a:t>One</a:t>
            </a:r>
            <a:r>
              <a:rPr altLang="en-US" dirty="0"/>
              <a:t> (represented by a straight bar</a:t>
            </a:r>
            <a:r>
              <a:rPr altLang="en-US" b="1" dirty="0"/>
              <a:t>: </a:t>
            </a:r>
            <a:r>
              <a:rPr altLang="en-US" sz="2000" b="1" dirty="0"/>
              <a:t>I</a:t>
            </a:r>
            <a:r>
              <a:rPr altLang="en-US" dirty="0"/>
              <a:t>) </a:t>
            </a:r>
          </a:p>
          <a:p>
            <a:pPr lvl="2" eaLnBrk="1" hangingPunct="1">
              <a:defRPr/>
            </a:pPr>
            <a:r>
              <a:rPr altLang="en-US" b="1" dirty="0"/>
              <a:t>Many</a:t>
            </a:r>
            <a:r>
              <a:rPr altLang="en-US" dirty="0"/>
              <a:t> (represented by a crow’s foot symbol)</a:t>
            </a:r>
          </a:p>
          <a:p>
            <a:pPr lvl="1" eaLnBrk="1" hangingPunct="1">
              <a:defRPr/>
            </a:pPr>
            <a:endParaRPr lang="en-US" altLang="en-US" b="1" dirty="0">
              <a:solidFill>
                <a:schemeClr val="bg1">
                  <a:lumMod val="50000"/>
                </a:schemeClr>
              </a:solidFill>
            </a:endParaRPr>
          </a:p>
          <a:p>
            <a:pPr lvl="1" eaLnBrk="1" hangingPunct="1">
              <a:defRPr/>
            </a:pPr>
            <a:r>
              <a:rPr altLang="en-US" b="1" dirty="0">
                <a:solidFill>
                  <a:schemeClr val="bg1">
                    <a:lumMod val="50000"/>
                  </a:schemeClr>
                </a:solidFill>
              </a:rPr>
              <a:t>Minimum</a:t>
            </a:r>
            <a:r>
              <a:rPr altLang="en-US" b="1" dirty="0"/>
              <a:t> cardinality (participation)</a:t>
            </a:r>
          </a:p>
          <a:p>
            <a:pPr lvl="2" eaLnBrk="1" hangingPunct="1">
              <a:defRPr/>
            </a:pPr>
            <a:r>
              <a:rPr altLang="en-US" b="1" dirty="0"/>
              <a:t>Optional</a:t>
            </a:r>
            <a:r>
              <a:rPr altLang="en-US" dirty="0"/>
              <a:t> (represented by a circular symbol: </a:t>
            </a:r>
            <a:r>
              <a:rPr altLang="en-US" sz="2000" b="1" dirty="0"/>
              <a:t>0</a:t>
            </a:r>
            <a:r>
              <a:rPr altLang="en-US" dirty="0"/>
              <a:t>) </a:t>
            </a:r>
          </a:p>
          <a:p>
            <a:pPr lvl="2" eaLnBrk="1" hangingPunct="1">
              <a:defRPr/>
            </a:pPr>
            <a:r>
              <a:rPr altLang="en-US" b="1" dirty="0"/>
              <a:t>Mandatory</a:t>
            </a:r>
            <a:r>
              <a:rPr altLang="en-US" dirty="0"/>
              <a:t> (represented by a straight bar: </a:t>
            </a:r>
            <a:r>
              <a:rPr altLang="en-US" sz="2000" b="1" dirty="0"/>
              <a:t>I</a:t>
            </a:r>
            <a:r>
              <a:rPr altLang="en-US" dirty="0"/>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D1F5BC6E-5E88-47FE-ABC8-25AD3D75AE56}"/>
              </a:ext>
            </a:extLst>
          </p:cNvPr>
          <p:cNvSpPr>
            <a:spLocks noGrp="1"/>
          </p:cNvSpPr>
          <p:nvPr>
            <p:ph type="title"/>
          </p:nvPr>
        </p:nvSpPr>
        <p:spPr>
          <a:xfrm>
            <a:off x="814388" y="92075"/>
            <a:ext cx="8077200" cy="609600"/>
          </a:xfrm>
        </p:spPr>
        <p:txBody>
          <a:bodyPr/>
          <a:lstStyle/>
          <a:p>
            <a:pPr eaLnBrk="1" hangingPunct="1">
              <a:defRPr/>
            </a:pPr>
            <a:r>
              <a:rPr altLang="en-US"/>
              <a:t>RELATIONSHIPS</a:t>
            </a:r>
          </a:p>
        </p:txBody>
      </p:sp>
      <p:sp>
        <p:nvSpPr>
          <p:cNvPr id="23555" name="Content Placeholder 2">
            <a:extLst>
              <a:ext uri="{FF2B5EF4-FFF2-40B4-BE49-F238E27FC236}">
                <a16:creationId xmlns:a16="http://schemas.microsoft.com/office/drawing/2014/main" id="{80F185C4-7049-47E7-9BDD-0561AB86568B}"/>
              </a:ext>
            </a:extLst>
          </p:cNvPr>
          <p:cNvSpPr>
            <a:spLocks noGrp="1" noChangeArrowheads="1"/>
          </p:cNvSpPr>
          <p:nvPr>
            <p:ph idx="1"/>
          </p:nvPr>
        </p:nvSpPr>
        <p:spPr/>
        <p:txBody>
          <a:bodyPr/>
          <a:lstStyle/>
          <a:p>
            <a:pPr marL="0" indent="0" eaLnBrk="1" hangingPunct="1">
              <a:buFont typeface="Wingdings" panose="05000000000000000000" pitchFamily="2" charset="2"/>
              <a:buNone/>
            </a:pPr>
            <a:r>
              <a:rPr lang="en-US" altLang="en-US"/>
              <a:t>Four possible cardinality constraints</a:t>
            </a:r>
          </a:p>
        </p:txBody>
      </p:sp>
      <p:sp>
        <p:nvSpPr>
          <p:cNvPr id="23556" name="Footer Placeholder 3">
            <a:extLst>
              <a:ext uri="{FF2B5EF4-FFF2-40B4-BE49-F238E27FC236}">
                <a16:creationId xmlns:a16="http://schemas.microsoft.com/office/drawing/2014/main" id="{7AA256FB-EFD0-4768-9CF7-959439715E5A}"/>
              </a:ext>
            </a:extLst>
          </p:cNvPr>
          <p:cNvSpPr>
            <a:spLocks noGrp="1"/>
          </p:cNvSpPr>
          <p:nvPr>
            <p:ph type="ftr" sz="quarter" idx="4294967295"/>
          </p:nvPr>
        </p:nvSpPr>
        <p:spPr bwMode="auto">
          <a:xfrm>
            <a:off x="0" y="6629400"/>
            <a:ext cx="3810000" cy="228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000">
                <a:latin typeface="Franklin Gothic Book" panose="020B0503020102020204" pitchFamily="34" charset="0"/>
              </a:rPr>
              <a:t>Jukić, Vrbsky, Nestorov – Database Systems </a:t>
            </a:r>
          </a:p>
        </p:txBody>
      </p:sp>
      <p:sp>
        <p:nvSpPr>
          <p:cNvPr id="23557" name="Slide Number Placeholder 15">
            <a:extLst>
              <a:ext uri="{FF2B5EF4-FFF2-40B4-BE49-F238E27FC236}">
                <a16:creationId xmlns:a16="http://schemas.microsoft.com/office/drawing/2014/main" id="{47FC71AD-49DA-481E-91C0-B377820639D6}"/>
              </a:ext>
            </a:extLst>
          </p:cNvPr>
          <p:cNvSpPr>
            <a:spLocks noGrp="1"/>
          </p:cNvSpPr>
          <p:nvPr>
            <p:ph type="sldNum" sz="quarter" idx="4294967295"/>
          </p:nvPr>
        </p:nvSpPr>
        <p:spPr bwMode="auto">
          <a:xfrm>
            <a:off x="7924800" y="6629400"/>
            <a:ext cx="1219200" cy="228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900">
                <a:latin typeface="Franklin Gothic Book" panose="020B0503020102020204" pitchFamily="34" charset="0"/>
              </a:rPr>
              <a:t>Chapter 2 – Slide  </a:t>
            </a:r>
            <a:fld id="{235A5CFD-BED5-434A-A8F8-595B21F53519}" type="slidenum">
              <a:rPr kumimoji="0" lang="en-US" altLang="en-US" sz="900" b="1">
                <a:latin typeface="Franklin Gothic Book" panose="020B0503020102020204" pitchFamily="34" charset="0"/>
              </a:rPr>
              <a:pPr>
                <a:spcBef>
                  <a:spcPct val="0"/>
                </a:spcBef>
                <a:buClrTx/>
                <a:buSzTx/>
                <a:buFontTx/>
                <a:buNone/>
              </a:pPr>
              <a:t>13</a:t>
            </a:fld>
            <a:endParaRPr kumimoji="0" lang="en-US" altLang="en-US" sz="900" b="1">
              <a:latin typeface="Franklin Gothic Book" panose="020B0503020102020204" pitchFamily="34" charset="0"/>
            </a:endParaRPr>
          </a:p>
        </p:txBody>
      </p:sp>
      <p:pic>
        <p:nvPicPr>
          <p:cNvPr id="23558" name="Picture 2">
            <a:extLst>
              <a:ext uri="{FF2B5EF4-FFF2-40B4-BE49-F238E27FC236}">
                <a16:creationId xmlns:a16="http://schemas.microsoft.com/office/drawing/2014/main" id="{4DA9EA53-80CA-4ED2-8DD7-8EC5BE1BD3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7413" y="1652588"/>
            <a:ext cx="5618162"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5E61C-5A41-4D63-A513-7D0694425B7B}"/>
              </a:ext>
            </a:extLst>
          </p:cNvPr>
          <p:cNvSpPr>
            <a:spLocks noGrp="1"/>
          </p:cNvSpPr>
          <p:nvPr>
            <p:ph type="title"/>
          </p:nvPr>
        </p:nvSpPr>
        <p:spPr>
          <a:xfrm>
            <a:off x="106363" y="117475"/>
            <a:ext cx="4475162" cy="609600"/>
          </a:xfrm>
        </p:spPr>
        <p:txBody>
          <a:bodyPr/>
          <a:lstStyle/>
          <a:p>
            <a:pPr>
              <a:defRPr/>
            </a:pPr>
            <a:r>
              <a:rPr lang="en-US" sz="2800" dirty="0"/>
              <a:t>Cardinality Constraints</a:t>
            </a:r>
          </a:p>
        </p:txBody>
      </p:sp>
      <p:pic>
        <p:nvPicPr>
          <p:cNvPr id="25603" name="Picture 3">
            <a:extLst>
              <a:ext uri="{FF2B5EF4-FFF2-40B4-BE49-F238E27FC236}">
                <a16:creationId xmlns:a16="http://schemas.microsoft.com/office/drawing/2014/main" id="{E4789120-BBC4-4472-8740-4569EC6A00C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2925" y="2500313"/>
            <a:ext cx="8029575"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4" name="Picture 4">
            <a:extLst>
              <a:ext uri="{FF2B5EF4-FFF2-40B4-BE49-F238E27FC236}">
                <a16:creationId xmlns:a16="http://schemas.microsoft.com/office/drawing/2014/main" id="{44FB3E18-AC71-4584-9E48-163C56AE8B3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78863" y="1087438"/>
            <a:ext cx="14287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5">
            <a:extLst>
              <a:ext uri="{FF2B5EF4-FFF2-40B4-BE49-F238E27FC236}">
                <a16:creationId xmlns:a16="http://schemas.microsoft.com/office/drawing/2014/main" id="{14CF4B90-5337-43B1-8067-08EF7E3A17D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5050" y="463550"/>
            <a:ext cx="190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6">
            <a:extLst>
              <a:ext uri="{FF2B5EF4-FFF2-40B4-BE49-F238E27FC236}">
                <a16:creationId xmlns:a16="http://schemas.microsoft.com/office/drawing/2014/main" id="{34287624-D842-4A4C-B510-2ADA3DD2D98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14313" y="1271588"/>
            <a:ext cx="8848725"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Rectangle 8">
            <a:extLst>
              <a:ext uri="{FF2B5EF4-FFF2-40B4-BE49-F238E27FC236}">
                <a16:creationId xmlns:a16="http://schemas.microsoft.com/office/drawing/2014/main" id="{A2BC4EAA-EB5B-44D6-978D-0D3B577BE5EF}"/>
              </a:ext>
            </a:extLst>
          </p:cNvPr>
          <p:cNvSpPr>
            <a:spLocks noChangeArrowheads="1"/>
          </p:cNvSpPr>
          <p:nvPr/>
        </p:nvSpPr>
        <p:spPr bwMode="auto">
          <a:xfrm>
            <a:off x="542925" y="858838"/>
            <a:ext cx="23939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t>Database Requirements</a:t>
            </a:r>
          </a:p>
        </p:txBody>
      </p:sp>
      <p:sp>
        <p:nvSpPr>
          <p:cNvPr id="25608" name="TextBox 9">
            <a:extLst>
              <a:ext uri="{FF2B5EF4-FFF2-40B4-BE49-F238E27FC236}">
                <a16:creationId xmlns:a16="http://schemas.microsoft.com/office/drawing/2014/main" id="{FFE0256D-0EDD-4D38-8D07-A18DFA01973F}"/>
              </a:ext>
            </a:extLst>
          </p:cNvPr>
          <p:cNvSpPr txBox="1">
            <a:spLocks noChangeArrowheads="1"/>
          </p:cNvSpPr>
          <p:nvPr/>
        </p:nvSpPr>
        <p:spPr bwMode="auto">
          <a:xfrm>
            <a:off x="214313" y="4979988"/>
            <a:ext cx="481965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500"/>
              <a:t>EMPLOYEE must report to at least one department </a:t>
            </a:r>
            <a:r>
              <a:rPr kumimoji="0" lang="en-US" altLang="en-US" sz="1500" b="1">
                <a:solidFill>
                  <a:srgbClr val="FF0000"/>
                </a:solidFill>
              </a:rPr>
              <a:t>(Min =1)</a:t>
            </a:r>
          </a:p>
        </p:txBody>
      </p:sp>
      <p:cxnSp>
        <p:nvCxnSpPr>
          <p:cNvPr id="25609" name="Straight Arrow Connector 12">
            <a:extLst>
              <a:ext uri="{FF2B5EF4-FFF2-40B4-BE49-F238E27FC236}">
                <a16:creationId xmlns:a16="http://schemas.microsoft.com/office/drawing/2014/main" id="{6416DD54-E1EC-458F-B3BF-88A0038437F8}"/>
              </a:ext>
            </a:extLst>
          </p:cNvPr>
          <p:cNvCxnSpPr>
            <a:cxnSpLocks noChangeShapeType="1"/>
          </p:cNvCxnSpPr>
          <p:nvPr/>
        </p:nvCxnSpPr>
        <p:spPr bwMode="auto">
          <a:xfrm flipH="1">
            <a:off x="1138238" y="3995738"/>
            <a:ext cx="4956175" cy="1347787"/>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5610" name="TextBox 13">
            <a:extLst>
              <a:ext uri="{FF2B5EF4-FFF2-40B4-BE49-F238E27FC236}">
                <a16:creationId xmlns:a16="http://schemas.microsoft.com/office/drawing/2014/main" id="{EC517F77-F889-4B65-B60D-1AAEB60B0350}"/>
              </a:ext>
            </a:extLst>
          </p:cNvPr>
          <p:cNvSpPr txBox="1">
            <a:spLocks noChangeArrowheads="1"/>
          </p:cNvSpPr>
          <p:nvPr/>
        </p:nvSpPr>
        <p:spPr bwMode="auto">
          <a:xfrm>
            <a:off x="230188" y="5565775"/>
            <a:ext cx="51943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500"/>
              <a:t>each EMPLOYEE can report to at most one department</a:t>
            </a:r>
            <a:br>
              <a:rPr kumimoji="0" lang="en-US" altLang="en-US" sz="1500"/>
            </a:br>
            <a:r>
              <a:rPr kumimoji="0" lang="en-US" altLang="en-US" sz="1500" b="1">
                <a:solidFill>
                  <a:srgbClr val="FF0000"/>
                </a:solidFill>
              </a:rPr>
              <a:t>(Max =1)</a:t>
            </a:r>
          </a:p>
        </p:txBody>
      </p:sp>
      <p:cxnSp>
        <p:nvCxnSpPr>
          <p:cNvPr id="25611" name="Straight Arrow Connector 14">
            <a:extLst>
              <a:ext uri="{FF2B5EF4-FFF2-40B4-BE49-F238E27FC236}">
                <a16:creationId xmlns:a16="http://schemas.microsoft.com/office/drawing/2014/main" id="{70E14394-1C51-4210-B251-CFC50B6E273C}"/>
              </a:ext>
            </a:extLst>
          </p:cNvPr>
          <p:cNvCxnSpPr>
            <a:cxnSpLocks noChangeShapeType="1"/>
          </p:cNvCxnSpPr>
          <p:nvPr/>
        </p:nvCxnSpPr>
        <p:spPr bwMode="auto">
          <a:xfrm flipH="1">
            <a:off x="1173163" y="4238625"/>
            <a:ext cx="5067300" cy="1687513"/>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8" name="TextBox 17">
            <a:extLst>
              <a:ext uri="{FF2B5EF4-FFF2-40B4-BE49-F238E27FC236}">
                <a16:creationId xmlns:a16="http://schemas.microsoft.com/office/drawing/2014/main" id="{CB20E4E0-9588-4C56-9CA8-FAE211FAC36A}"/>
              </a:ext>
            </a:extLst>
          </p:cNvPr>
          <p:cNvSpPr txBox="1"/>
          <p:nvPr/>
        </p:nvSpPr>
        <p:spPr>
          <a:xfrm>
            <a:off x="441325" y="6072188"/>
            <a:ext cx="4414838" cy="461962"/>
          </a:xfrm>
          <a:prstGeom prst="rect">
            <a:avLst/>
          </a:prstGeom>
          <a:solidFill>
            <a:schemeClr val="bg1">
              <a:lumMod val="90000"/>
            </a:schemeClr>
          </a:solidFill>
        </p:spPr>
        <p:txBody>
          <a:bodyPr>
            <a:spAutoFit/>
          </a:bodyPr>
          <a:lstStyle/>
          <a:p>
            <a:pPr>
              <a:defRPr/>
            </a:pPr>
            <a:r>
              <a:rPr lang="en-US" sz="1200" b="1" dirty="0"/>
              <a:t>Reading both together indicates:</a:t>
            </a:r>
            <a:br>
              <a:rPr lang="en-US" sz="1200" b="1" dirty="0"/>
            </a:br>
            <a:r>
              <a:rPr lang="en-US" sz="1200" b="1" dirty="0"/>
              <a:t>Each Employee reports to exactly one department</a:t>
            </a:r>
          </a:p>
        </p:txBody>
      </p:sp>
      <p:sp>
        <p:nvSpPr>
          <p:cNvPr id="25613" name="Content Placeholder 2">
            <a:extLst>
              <a:ext uri="{FF2B5EF4-FFF2-40B4-BE49-F238E27FC236}">
                <a16:creationId xmlns:a16="http://schemas.microsoft.com/office/drawing/2014/main" id="{F0B1BE25-9295-486E-A8B2-2F91E172A9A5}"/>
              </a:ext>
            </a:extLst>
          </p:cNvPr>
          <p:cNvSpPr>
            <a:spLocks noGrp="1" noChangeArrowheads="1"/>
          </p:cNvSpPr>
          <p:nvPr>
            <p:ph idx="1"/>
          </p:nvPr>
        </p:nvSpPr>
        <p:spPr>
          <a:xfrm>
            <a:off x="5260975" y="1588"/>
            <a:ext cx="3883025" cy="1447800"/>
          </a:xfrm>
        </p:spPr>
        <p:txBody>
          <a:bodyPr/>
          <a:lstStyle/>
          <a:p>
            <a:r>
              <a:rPr lang="en-US" altLang="en-US" sz="1100">
                <a:solidFill>
                  <a:srgbClr val="0070C0"/>
                </a:solidFill>
              </a:rPr>
              <a:t>Maximum</a:t>
            </a:r>
            <a:r>
              <a:rPr lang="en-US" altLang="en-US" sz="1100"/>
              <a:t> cardinality can either be:</a:t>
            </a:r>
          </a:p>
          <a:p>
            <a:pPr lvl="1"/>
            <a:r>
              <a:rPr lang="en-US" altLang="en-US" sz="1100" b="1" i="1"/>
              <a:t>One</a:t>
            </a:r>
            <a:r>
              <a:rPr lang="en-US" altLang="en-US" sz="1100"/>
              <a:t> (straight bar: |) or </a:t>
            </a:r>
          </a:p>
          <a:p>
            <a:pPr lvl="1"/>
            <a:r>
              <a:rPr lang="en-US" altLang="en-US" sz="1100" b="1" i="1"/>
              <a:t>Many</a:t>
            </a:r>
            <a:r>
              <a:rPr lang="en-US" altLang="en-US" sz="1100"/>
              <a:t> (represented by crow’s foot symbol:   ) </a:t>
            </a:r>
          </a:p>
          <a:p>
            <a:r>
              <a:rPr lang="en-US" altLang="en-US" sz="1100">
                <a:solidFill>
                  <a:srgbClr val="0070C0"/>
                </a:solidFill>
              </a:rPr>
              <a:t>Minimum</a:t>
            </a:r>
            <a:r>
              <a:rPr lang="en-US" altLang="en-US" sz="1100"/>
              <a:t> cardinality (</a:t>
            </a:r>
            <a:r>
              <a:rPr lang="en-US" altLang="en-US" sz="1100" b="1"/>
              <a:t>participants</a:t>
            </a:r>
            <a:r>
              <a:rPr lang="en-US" altLang="en-US" sz="1100"/>
              <a:t>) can be:</a:t>
            </a:r>
          </a:p>
          <a:p>
            <a:pPr lvl="1"/>
            <a:r>
              <a:rPr lang="en-US" altLang="en-US" sz="1100" b="1" i="1"/>
              <a:t>Optional</a:t>
            </a:r>
            <a:r>
              <a:rPr lang="en-US" altLang="en-US" sz="1100"/>
              <a:t> (represented by circular symbol:   ) or</a:t>
            </a:r>
          </a:p>
          <a:p>
            <a:pPr lvl="1"/>
            <a:r>
              <a:rPr lang="en-US" altLang="en-US" sz="1100" b="1" i="1"/>
              <a:t>Mandatory</a:t>
            </a:r>
            <a:r>
              <a:rPr lang="en-US" altLang="en-US" sz="1100"/>
              <a:t> (straight bar: |) </a:t>
            </a:r>
          </a:p>
          <a:p>
            <a:endParaRPr lang="en-US" altLang="en-US"/>
          </a:p>
          <a:p>
            <a:endParaRPr lang="en-US" altLang="en-US"/>
          </a:p>
          <a:p>
            <a:endParaRPr lang="en-US" altLang="en-US"/>
          </a:p>
          <a:p>
            <a:endParaRPr lang="en-US" altLang="en-US"/>
          </a:p>
          <a:p>
            <a:endParaRPr lang="en-US" altLang="en-US"/>
          </a:p>
          <a:p>
            <a:endParaRPr lang="en-US" altLang="en-US"/>
          </a:p>
          <a:p>
            <a:pPr lvl="1"/>
            <a:endParaRPr lang="en-US" altLang="en-US"/>
          </a:p>
          <a:p>
            <a:pPr lvl="1"/>
            <a:endParaRPr lang="en-US" altLang="en-US"/>
          </a:p>
        </p:txBody>
      </p:sp>
      <p:sp>
        <p:nvSpPr>
          <p:cNvPr id="25614" name="Right Brace 18">
            <a:extLst>
              <a:ext uri="{FF2B5EF4-FFF2-40B4-BE49-F238E27FC236}">
                <a16:creationId xmlns:a16="http://schemas.microsoft.com/office/drawing/2014/main" id="{890C0213-7596-4DAA-A555-C6AE8237817B}"/>
              </a:ext>
            </a:extLst>
          </p:cNvPr>
          <p:cNvSpPr>
            <a:spLocks/>
          </p:cNvSpPr>
          <p:nvPr/>
        </p:nvSpPr>
        <p:spPr bwMode="auto">
          <a:xfrm>
            <a:off x="4910138" y="4979988"/>
            <a:ext cx="296862" cy="1749425"/>
          </a:xfrm>
          <a:prstGeom prst="rightBrace">
            <a:avLst>
              <a:gd name="adj1" fmla="val 8376"/>
              <a:gd name="adj2" fmla="val 50000"/>
            </a:avLst>
          </a:prstGeom>
          <a:solidFill>
            <a:schemeClr val="accent1"/>
          </a:solidFill>
          <a:ln w="9525" algn="ctr">
            <a:solidFill>
              <a:schemeClr val="tx1"/>
            </a:solidFill>
            <a:round/>
            <a:headEnd/>
            <a:tailEnd/>
          </a:ln>
        </p:spPr>
        <p:txBody>
          <a:bodyPr wrap="none"/>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en-US"/>
          </a:p>
        </p:txBody>
      </p:sp>
      <p:sp>
        <p:nvSpPr>
          <p:cNvPr id="25615" name="Left Brace 19">
            <a:extLst>
              <a:ext uri="{FF2B5EF4-FFF2-40B4-BE49-F238E27FC236}">
                <a16:creationId xmlns:a16="http://schemas.microsoft.com/office/drawing/2014/main" id="{D310468B-7CA6-4A42-8B46-DA26897CC3D3}"/>
              </a:ext>
            </a:extLst>
          </p:cNvPr>
          <p:cNvSpPr>
            <a:spLocks/>
          </p:cNvSpPr>
          <p:nvPr/>
        </p:nvSpPr>
        <p:spPr bwMode="auto">
          <a:xfrm>
            <a:off x="5241925" y="5002213"/>
            <a:ext cx="498475" cy="1704975"/>
          </a:xfrm>
          <a:prstGeom prst="leftBrace">
            <a:avLst>
              <a:gd name="adj1" fmla="val 8329"/>
              <a:gd name="adj2" fmla="val 50000"/>
            </a:avLst>
          </a:prstGeom>
          <a:solidFill>
            <a:schemeClr val="accent1"/>
          </a:solidFill>
          <a:ln w="9525" algn="ctr">
            <a:solidFill>
              <a:schemeClr val="tx1"/>
            </a:solidFill>
            <a:round/>
            <a:headEnd/>
            <a:tailEnd/>
          </a:ln>
        </p:spPr>
        <p:txBody>
          <a:bodyPr wrap="none"/>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en-US"/>
          </a:p>
        </p:txBody>
      </p:sp>
      <p:sp>
        <p:nvSpPr>
          <p:cNvPr id="25616" name="TextBox 20">
            <a:extLst>
              <a:ext uri="{FF2B5EF4-FFF2-40B4-BE49-F238E27FC236}">
                <a16:creationId xmlns:a16="http://schemas.microsoft.com/office/drawing/2014/main" id="{AE7A2330-2A8E-476E-AF9F-54DA70C103F9}"/>
              </a:ext>
            </a:extLst>
          </p:cNvPr>
          <p:cNvSpPr txBox="1">
            <a:spLocks noChangeArrowheads="1"/>
          </p:cNvSpPr>
          <p:nvPr/>
        </p:nvSpPr>
        <p:spPr bwMode="auto">
          <a:xfrm>
            <a:off x="5508625" y="5033963"/>
            <a:ext cx="3435350"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500"/>
              <a:t>DEPARTMENT does not have to have any employees reporting to it</a:t>
            </a:r>
          </a:p>
          <a:p>
            <a:pPr>
              <a:spcBef>
                <a:spcPct val="0"/>
              </a:spcBef>
              <a:buClrTx/>
              <a:buSzTx/>
              <a:buFontTx/>
              <a:buNone/>
            </a:pPr>
            <a:r>
              <a:rPr kumimoji="0" lang="en-US" altLang="en-US" sz="1500" b="1">
                <a:solidFill>
                  <a:srgbClr val="FF0000"/>
                </a:solidFill>
              </a:rPr>
              <a:t>(Min = 0 - optional)</a:t>
            </a:r>
          </a:p>
          <a:p>
            <a:pPr>
              <a:spcBef>
                <a:spcPct val="0"/>
              </a:spcBef>
              <a:buClrTx/>
              <a:buSzTx/>
              <a:buFontTx/>
              <a:buNone/>
            </a:pPr>
            <a:endParaRPr kumimoji="0" lang="en-US" altLang="en-US" sz="1500" b="1">
              <a:solidFill>
                <a:srgbClr val="FF0000"/>
              </a:solidFill>
            </a:endParaRPr>
          </a:p>
          <a:p>
            <a:pPr>
              <a:spcBef>
                <a:spcPct val="0"/>
              </a:spcBef>
              <a:buClrTx/>
              <a:buSzTx/>
              <a:buFontTx/>
              <a:buNone/>
            </a:pPr>
            <a:r>
              <a:rPr kumimoji="0" lang="en-US" altLang="en-US" sz="1500"/>
              <a:t>DEPARTMENT may have many employees reporting to it</a:t>
            </a:r>
          </a:p>
          <a:p>
            <a:pPr>
              <a:spcBef>
                <a:spcPct val="0"/>
              </a:spcBef>
              <a:buClrTx/>
              <a:buSzTx/>
              <a:buFontTx/>
              <a:buNone/>
            </a:pPr>
            <a:r>
              <a:rPr kumimoji="0" lang="en-US" altLang="en-US" sz="1500" b="1">
                <a:solidFill>
                  <a:srgbClr val="FF0000"/>
                </a:solidFill>
              </a:rPr>
              <a:t>(Max = many)</a:t>
            </a:r>
          </a:p>
        </p:txBody>
      </p:sp>
      <p:cxnSp>
        <p:nvCxnSpPr>
          <p:cNvPr id="25617" name="Straight Arrow Connector 22">
            <a:extLst>
              <a:ext uri="{FF2B5EF4-FFF2-40B4-BE49-F238E27FC236}">
                <a16:creationId xmlns:a16="http://schemas.microsoft.com/office/drawing/2014/main" id="{7237F1C8-F9B9-4489-A2C6-BC9D83FE5EE1}"/>
              </a:ext>
            </a:extLst>
          </p:cNvPr>
          <p:cNvCxnSpPr>
            <a:cxnSpLocks noChangeShapeType="1"/>
          </p:cNvCxnSpPr>
          <p:nvPr/>
        </p:nvCxnSpPr>
        <p:spPr bwMode="auto">
          <a:xfrm>
            <a:off x="2936875" y="4092575"/>
            <a:ext cx="2611438" cy="1441450"/>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5618" name="Straight Arrow Connector 24">
            <a:extLst>
              <a:ext uri="{FF2B5EF4-FFF2-40B4-BE49-F238E27FC236}">
                <a16:creationId xmlns:a16="http://schemas.microsoft.com/office/drawing/2014/main" id="{BC7B9126-676F-4CF6-A113-B82B8267339C}"/>
              </a:ext>
            </a:extLst>
          </p:cNvPr>
          <p:cNvCxnSpPr>
            <a:cxnSpLocks noChangeShapeType="1"/>
          </p:cNvCxnSpPr>
          <p:nvPr/>
        </p:nvCxnSpPr>
        <p:spPr bwMode="auto">
          <a:xfrm>
            <a:off x="2689225" y="4238625"/>
            <a:ext cx="2859088" cy="1833563"/>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9794D-8A74-4CFC-9021-1ADFA3B6DE41}"/>
              </a:ext>
            </a:extLst>
          </p:cNvPr>
          <p:cNvSpPr>
            <a:spLocks noGrp="1"/>
          </p:cNvSpPr>
          <p:nvPr>
            <p:ph type="title"/>
          </p:nvPr>
        </p:nvSpPr>
        <p:spPr>
          <a:xfrm>
            <a:off x="814388" y="92075"/>
            <a:ext cx="8077200" cy="609600"/>
          </a:xfrm>
        </p:spPr>
        <p:txBody>
          <a:bodyPr/>
          <a:lstStyle/>
          <a:p>
            <a:pPr>
              <a:defRPr/>
            </a:pPr>
            <a:endParaRPr lang="en-US"/>
          </a:p>
        </p:txBody>
      </p:sp>
      <p:sp>
        <p:nvSpPr>
          <p:cNvPr id="26627" name="Content Placeholder 2">
            <a:extLst>
              <a:ext uri="{FF2B5EF4-FFF2-40B4-BE49-F238E27FC236}">
                <a16:creationId xmlns:a16="http://schemas.microsoft.com/office/drawing/2014/main" id="{E6CCFBC1-A75B-4B25-86AF-C25450B10ED3}"/>
              </a:ext>
            </a:extLst>
          </p:cNvPr>
          <p:cNvSpPr>
            <a:spLocks noGrp="1" noChangeArrowheads="1"/>
          </p:cNvSpPr>
          <p:nvPr>
            <p:ph idx="1"/>
          </p:nvPr>
        </p:nvSpPr>
        <p:spPr/>
        <p:txBody>
          <a:bodyPr/>
          <a:lstStyle/>
          <a:p>
            <a:endParaRPr lang="en-US" altLang="en-US"/>
          </a:p>
        </p:txBody>
      </p:sp>
      <p:pic>
        <p:nvPicPr>
          <p:cNvPr id="26628" name="Picture 3">
            <a:extLst>
              <a:ext uri="{FF2B5EF4-FFF2-40B4-BE49-F238E27FC236}">
                <a16:creationId xmlns:a16="http://schemas.microsoft.com/office/drawing/2014/main" id="{32C82F95-2792-4E28-ABF6-1145DDAEBC5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0025" y="117475"/>
            <a:ext cx="8943975" cy="144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4">
            <a:extLst>
              <a:ext uri="{FF2B5EF4-FFF2-40B4-BE49-F238E27FC236}">
                <a16:creationId xmlns:a16="http://schemas.microsoft.com/office/drawing/2014/main" id="{0A3B5A0F-4C50-4795-98E0-03D8A912C4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5913" y="1419225"/>
            <a:ext cx="8650287"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0" name="Picture 2">
            <a:extLst>
              <a:ext uri="{FF2B5EF4-FFF2-40B4-BE49-F238E27FC236}">
                <a16:creationId xmlns:a16="http://schemas.microsoft.com/office/drawing/2014/main" id="{782513C9-10B7-47B4-AEC1-7D7681FD9F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2063750"/>
            <a:ext cx="520382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Rectangle 2">
            <a:extLst>
              <a:ext uri="{FF2B5EF4-FFF2-40B4-BE49-F238E27FC236}">
                <a16:creationId xmlns:a16="http://schemas.microsoft.com/office/drawing/2014/main" id="{248197B9-5013-4B4D-A93B-1092A5CF0DC4}"/>
              </a:ext>
            </a:extLst>
          </p:cNvPr>
          <p:cNvSpPr>
            <a:spLocks noGrp="1" noChangeArrowheads="1"/>
          </p:cNvSpPr>
          <p:nvPr>
            <p:ph type="title"/>
          </p:nvPr>
        </p:nvSpPr>
        <p:spPr>
          <a:xfrm>
            <a:off x="881063" y="200025"/>
            <a:ext cx="8077200" cy="609600"/>
          </a:xfrm>
        </p:spPr>
        <p:txBody>
          <a:bodyPr/>
          <a:lstStyle/>
          <a:p>
            <a:pPr>
              <a:defRPr/>
            </a:pPr>
            <a:r>
              <a:rPr lang="en-US" dirty="0">
                <a:ea typeface="+mj-ea"/>
              </a:rPr>
              <a:t>Mapping Cardinality Constraints</a:t>
            </a:r>
          </a:p>
        </p:txBody>
      </p:sp>
      <p:sp>
        <p:nvSpPr>
          <p:cNvPr id="27651" name="Rectangle 3">
            <a:extLst>
              <a:ext uri="{FF2B5EF4-FFF2-40B4-BE49-F238E27FC236}">
                <a16:creationId xmlns:a16="http://schemas.microsoft.com/office/drawing/2014/main" id="{071C32FC-F0E7-4E60-8D71-38664E51AA6E}"/>
              </a:ext>
            </a:extLst>
          </p:cNvPr>
          <p:cNvSpPr>
            <a:spLocks noGrp="1" noChangeArrowheads="1"/>
          </p:cNvSpPr>
          <p:nvPr>
            <p:ph type="body" idx="1"/>
          </p:nvPr>
        </p:nvSpPr>
        <p:spPr>
          <a:xfrm>
            <a:off x="373063" y="1233488"/>
            <a:ext cx="7947025" cy="4440237"/>
          </a:xfrm>
        </p:spPr>
        <p:txBody>
          <a:bodyPr/>
          <a:lstStyle/>
          <a:p>
            <a:r>
              <a:rPr lang="en-US" altLang="en-US"/>
              <a:t>Express the number of entities to which another entity can be associated via a relationship set.</a:t>
            </a:r>
          </a:p>
          <a:p>
            <a:r>
              <a:rPr lang="en-US" altLang="en-US"/>
              <a:t>Most useful in describing binary relationship sets.</a:t>
            </a:r>
          </a:p>
          <a:p>
            <a:r>
              <a:rPr lang="en-US" altLang="en-US"/>
              <a:t>For a binary relationship set the mapping cardinality must be one of the following types:</a:t>
            </a:r>
          </a:p>
          <a:p>
            <a:pPr lvl="1"/>
            <a:r>
              <a:rPr lang="en-US" altLang="en-US">
                <a:solidFill>
                  <a:srgbClr val="0070C0"/>
                </a:solidFill>
              </a:rPr>
              <a:t>One to One (1:1)</a:t>
            </a:r>
          </a:p>
          <a:p>
            <a:pPr lvl="1"/>
            <a:r>
              <a:rPr lang="en-US" altLang="en-US">
                <a:solidFill>
                  <a:srgbClr val="0070C0"/>
                </a:solidFill>
              </a:rPr>
              <a:t>One to Many (1:M)</a:t>
            </a:r>
          </a:p>
          <a:p>
            <a:pPr lvl="1"/>
            <a:r>
              <a:rPr lang="en-US" altLang="en-US">
                <a:solidFill>
                  <a:srgbClr val="0070C0"/>
                </a:solidFill>
              </a:rPr>
              <a:t>Many to One (M:1)</a:t>
            </a:r>
          </a:p>
          <a:p>
            <a:pPr lvl="1"/>
            <a:r>
              <a:rPr lang="en-US" altLang="en-US">
                <a:solidFill>
                  <a:srgbClr val="0070C0"/>
                </a:solidFill>
              </a:rPr>
              <a:t>Many to Many (M:N)</a:t>
            </a:r>
          </a:p>
        </p:txBody>
      </p:sp>
      <p:pic>
        <p:nvPicPr>
          <p:cNvPr id="27652" name="Picture 1">
            <a:extLst>
              <a:ext uri="{FF2B5EF4-FFF2-40B4-BE49-F238E27FC236}">
                <a16:creationId xmlns:a16="http://schemas.microsoft.com/office/drawing/2014/main" id="{C80DB88E-A3CB-4EBC-BADD-73FB5C4F004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68713" y="2771775"/>
            <a:ext cx="5340350" cy="315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44F0C-8097-482E-A746-EB9974A769CD}"/>
              </a:ext>
            </a:extLst>
          </p:cNvPr>
          <p:cNvSpPr>
            <a:spLocks noGrp="1"/>
          </p:cNvSpPr>
          <p:nvPr>
            <p:ph type="title"/>
          </p:nvPr>
        </p:nvSpPr>
        <p:spPr>
          <a:xfrm>
            <a:off x="814388" y="92075"/>
            <a:ext cx="8077200" cy="609600"/>
          </a:xfrm>
        </p:spPr>
        <p:txBody>
          <a:bodyPr/>
          <a:lstStyle/>
          <a:p>
            <a:pPr>
              <a:defRPr/>
            </a:pPr>
            <a:r>
              <a:rPr lang="en-US" dirty="0"/>
              <a:t>Examples</a:t>
            </a:r>
          </a:p>
        </p:txBody>
      </p:sp>
      <p:sp>
        <p:nvSpPr>
          <p:cNvPr id="29699" name="Content Placeholder 2">
            <a:extLst>
              <a:ext uri="{FF2B5EF4-FFF2-40B4-BE49-F238E27FC236}">
                <a16:creationId xmlns:a16="http://schemas.microsoft.com/office/drawing/2014/main" id="{E6C50290-0086-4994-8C6D-D5064A621863}"/>
              </a:ext>
            </a:extLst>
          </p:cNvPr>
          <p:cNvSpPr>
            <a:spLocks noGrp="1" noChangeArrowheads="1"/>
          </p:cNvSpPr>
          <p:nvPr>
            <p:ph idx="1"/>
          </p:nvPr>
        </p:nvSpPr>
        <p:spPr>
          <a:xfrm>
            <a:off x="558800" y="727075"/>
            <a:ext cx="7916863" cy="5270500"/>
          </a:xfrm>
        </p:spPr>
        <p:txBody>
          <a:bodyPr/>
          <a:lstStyle/>
          <a:p>
            <a:r>
              <a:rPr lang="en-US" altLang="en-US" b="1">
                <a:solidFill>
                  <a:srgbClr val="00B0F0"/>
                </a:solidFill>
              </a:rPr>
              <a:t>1:M</a:t>
            </a:r>
            <a:br>
              <a:rPr lang="en-US" altLang="en-US"/>
            </a:br>
            <a:r>
              <a:rPr lang="en-US" altLang="en-US" sz="1600"/>
              <a:t>Each STORE </a:t>
            </a:r>
            <a:r>
              <a:rPr lang="en-US" altLang="en-US" sz="1600" i="1" u="sng"/>
              <a:t>isLocatedIn</a:t>
            </a:r>
            <a:r>
              <a:rPr lang="en-US" altLang="en-US" sz="1600"/>
              <a:t> exactly on REGION.  </a:t>
            </a:r>
            <a:br>
              <a:rPr lang="en-US" altLang="en-US" sz="1600"/>
            </a:br>
            <a:r>
              <a:rPr lang="en-US" altLang="en-US" sz="1600"/>
              <a:t>Each REGION must have at least one STORE </a:t>
            </a:r>
            <a:r>
              <a:rPr lang="en-US" altLang="en-US" sz="1600" i="1" u="sng"/>
              <a:t>isLocatedIn</a:t>
            </a:r>
            <a:r>
              <a:rPr lang="en-US" altLang="en-US" sz="1600"/>
              <a:t> it, but it may have many stores </a:t>
            </a:r>
            <a:r>
              <a:rPr lang="en-US" altLang="en-US" sz="1600" i="1" u="sng"/>
              <a:t>isLocatedIn</a:t>
            </a:r>
            <a:r>
              <a:rPr lang="en-US" altLang="en-US" sz="1600"/>
              <a:t> it.</a:t>
            </a:r>
          </a:p>
          <a:p>
            <a:endParaRPr lang="en-US" altLang="en-US"/>
          </a:p>
          <a:p>
            <a:endParaRPr lang="en-US" altLang="en-US"/>
          </a:p>
          <a:p>
            <a:r>
              <a:rPr lang="en-US" altLang="en-US" b="1">
                <a:solidFill>
                  <a:srgbClr val="00B0F0"/>
                </a:solidFill>
              </a:rPr>
              <a:t>M:N</a:t>
            </a:r>
            <a:br>
              <a:rPr lang="en-US" altLang="en-US"/>
            </a:br>
            <a:r>
              <a:rPr lang="en-US" altLang="en-US" sz="1600"/>
              <a:t>An EMPLOYEE may be </a:t>
            </a:r>
            <a:r>
              <a:rPr lang="en-US" altLang="en-US" sz="1600" i="1" u="sng"/>
              <a:t>assignedTo</a:t>
            </a:r>
            <a:r>
              <a:rPr lang="en-US" altLang="en-US" sz="1600"/>
              <a:t> a number of projects, but she can also be </a:t>
            </a:r>
            <a:r>
              <a:rPr lang="en-US" altLang="en-US" sz="1600" i="1" u="sng"/>
              <a:t>assignedTo</a:t>
            </a:r>
            <a:r>
              <a:rPr lang="en-US" altLang="en-US" sz="1600"/>
              <a:t> none of the projects.</a:t>
            </a:r>
            <a:br>
              <a:rPr lang="en-US" altLang="en-US" sz="1600"/>
            </a:br>
            <a:r>
              <a:rPr lang="en-US" altLang="en-US" sz="1600"/>
              <a:t>A PROJECT must have at least one EMPLOYEE </a:t>
            </a:r>
            <a:r>
              <a:rPr lang="en-US" altLang="en-US" sz="1600" i="1" u="sng"/>
              <a:t>assignedTo</a:t>
            </a:r>
            <a:r>
              <a:rPr lang="en-US" altLang="en-US" sz="1600"/>
              <a:t> it, but it may have many.</a:t>
            </a:r>
          </a:p>
          <a:p>
            <a:endParaRPr lang="en-US" altLang="en-US" b="1">
              <a:solidFill>
                <a:srgbClr val="00B0F0"/>
              </a:solidFill>
            </a:endParaRPr>
          </a:p>
          <a:p>
            <a:endParaRPr lang="en-US" altLang="en-US" b="1">
              <a:solidFill>
                <a:srgbClr val="00B0F0"/>
              </a:solidFill>
            </a:endParaRPr>
          </a:p>
          <a:p>
            <a:r>
              <a:rPr lang="en-US" altLang="en-US" b="1">
                <a:solidFill>
                  <a:srgbClr val="00B0F0"/>
                </a:solidFill>
              </a:rPr>
              <a:t>1:1</a:t>
            </a:r>
            <a:br>
              <a:rPr lang="en-US" altLang="en-US" b="1">
                <a:solidFill>
                  <a:srgbClr val="00B0F0"/>
                </a:solidFill>
              </a:rPr>
            </a:br>
            <a:r>
              <a:rPr lang="en-US" altLang="en-US"/>
              <a:t>Each EMPLOYEE </a:t>
            </a:r>
            <a:r>
              <a:rPr lang="en-US" altLang="en-US" i="1" u="sng"/>
              <a:t>IsAllocated</a:t>
            </a:r>
            <a:r>
              <a:rPr lang="en-US" altLang="en-US"/>
              <a:t> one VEHICLE or no vehicles.  </a:t>
            </a:r>
            <a:br>
              <a:rPr lang="en-US" altLang="en-US"/>
            </a:br>
            <a:r>
              <a:rPr lang="en-US" altLang="en-US"/>
              <a:t>Each VEHICLE </a:t>
            </a:r>
            <a:r>
              <a:rPr lang="en-US" altLang="en-US" i="1" u="sng"/>
              <a:t>IsAllocated</a:t>
            </a:r>
            <a:r>
              <a:rPr lang="en-US" altLang="en-US"/>
              <a:t> exactly one MPLOYEE</a:t>
            </a:r>
          </a:p>
        </p:txBody>
      </p:sp>
      <p:pic>
        <p:nvPicPr>
          <p:cNvPr id="29700" name="Picture 2">
            <a:extLst>
              <a:ext uri="{FF2B5EF4-FFF2-40B4-BE49-F238E27FC236}">
                <a16:creationId xmlns:a16="http://schemas.microsoft.com/office/drawing/2014/main" id="{1FF5F43A-8165-4B2F-850F-C4B1D86531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3300" y="1620838"/>
            <a:ext cx="5508625" cy="120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Picture 3">
            <a:extLst>
              <a:ext uri="{FF2B5EF4-FFF2-40B4-BE49-F238E27FC236}">
                <a16:creationId xmlns:a16="http://schemas.microsoft.com/office/drawing/2014/main" id="{B308B5FC-AC82-4DAE-80FA-AE8898D90E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3300" y="3654425"/>
            <a:ext cx="5508625" cy="118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Picture 5">
            <a:extLst>
              <a:ext uri="{FF2B5EF4-FFF2-40B4-BE49-F238E27FC236}">
                <a16:creationId xmlns:a16="http://schemas.microsoft.com/office/drawing/2014/main" id="{BF737C68-B621-489B-A7FC-59749C70F7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3300" y="5457825"/>
            <a:ext cx="5508625" cy="109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Rectangle 2">
            <a:extLst>
              <a:ext uri="{FF2B5EF4-FFF2-40B4-BE49-F238E27FC236}">
                <a16:creationId xmlns:a16="http://schemas.microsoft.com/office/drawing/2014/main" id="{8CC268AF-692D-475A-9995-8B46859141DE}"/>
              </a:ext>
            </a:extLst>
          </p:cNvPr>
          <p:cNvSpPr>
            <a:spLocks noGrp="1" noChangeArrowheads="1"/>
          </p:cNvSpPr>
          <p:nvPr>
            <p:ph type="title"/>
          </p:nvPr>
        </p:nvSpPr>
        <p:spPr/>
        <p:txBody>
          <a:bodyPr/>
          <a:lstStyle/>
          <a:p>
            <a:pPr>
              <a:defRPr/>
            </a:pPr>
            <a:r>
              <a:rPr lang="en-US">
                <a:ea typeface="+mj-ea"/>
              </a:rPr>
              <a:t>Mapping Cardinalities</a:t>
            </a:r>
          </a:p>
        </p:txBody>
      </p:sp>
      <p:sp>
        <p:nvSpPr>
          <p:cNvPr id="30723" name="Text Box 3">
            <a:extLst>
              <a:ext uri="{FF2B5EF4-FFF2-40B4-BE49-F238E27FC236}">
                <a16:creationId xmlns:a16="http://schemas.microsoft.com/office/drawing/2014/main" id="{665A178A-9A4E-445E-996F-406A36615B61}"/>
              </a:ext>
            </a:extLst>
          </p:cNvPr>
          <p:cNvSpPr txBox="1">
            <a:spLocks noChangeArrowheads="1"/>
          </p:cNvSpPr>
          <p:nvPr/>
        </p:nvSpPr>
        <p:spPr bwMode="auto">
          <a:xfrm>
            <a:off x="1895475" y="4883150"/>
            <a:ext cx="1416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sz="1800"/>
              <a:t>One to one</a:t>
            </a:r>
          </a:p>
        </p:txBody>
      </p:sp>
      <p:sp>
        <p:nvSpPr>
          <p:cNvPr id="30724" name="Text Box 4">
            <a:extLst>
              <a:ext uri="{FF2B5EF4-FFF2-40B4-BE49-F238E27FC236}">
                <a16:creationId xmlns:a16="http://schemas.microsoft.com/office/drawing/2014/main" id="{400FC05E-E82E-419D-95E4-22BF1B128CB5}"/>
              </a:ext>
            </a:extLst>
          </p:cNvPr>
          <p:cNvSpPr txBox="1">
            <a:spLocks noChangeArrowheads="1"/>
          </p:cNvSpPr>
          <p:nvPr/>
        </p:nvSpPr>
        <p:spPr bwMode="auto">
          <a:xfrm>
            <a:off x="5935663" y="4868863"/>
            <a:ext cx="14874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sz="1800"/>
              <a:t>One to many</a:t>
            </a:r>
          </a:p>
        </p:txBody>
      </p:sp>
      <p:sp>
        <p:nvSpPr>
          <p:cNvPr id="30725" name="Text Box 5">
            <a:extLst>
              <a:ext uri="{FF2B5EF4-FFF2-40B4-BE49-F238E27FC236}">
                <a16:creationId xmlns:a16="http://schemas.microsoft.com/office/drawing/2014/main" id="{B1349A72-E342-45EB-8BA2-FF630346CF46}"/>
              </a:ext>
            </a:extLst>
          </p:cNvPr>
          <p:cNvSpPr txBox="1">
            <a:spLocks noChangeArrowheads="1"/>
          </p:cNvSpPr>
          <p:nvPr/>
        </p:nvSpPr>
        <p:spPr bwMode="auto">
          <a:xfrm>
            <a:off x="1025525" y="5426075"/>
            <a:ext cx="70072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lang="en-US" altLang="en-US" sz="2000"/>
              <a:t>Note: Some elements in </a:t>
            </a:r>
            <a:r>
              <a:rPr lang="en-US" altLang="en-US" sz="2000" i="1"/>
              <a:t>A</a:t>
            </a:r>
            <a:r>
              <a:rPr lang="en-US" altLang="en-US" sz="2000"/>
              <a:t> and </a:t>
            </a:r>
            <a:r>
              <a:rPr lang="en-US" altLang="en-US" sz="2000" i="1"/>
              <a:t>B</a:t>
            </a:r>
            <a:r>
              <a:rPr lang="en-US" altLang="en-US" sz="2000"/>
              <a:t> may not be mapped to any </a:t>
            </a:r>
          </a:p>
          <a:p>
            <a:pPr>
              <a:spcBef>
                <a:spcPct val="0"/>
              </a:spcBef>
              <a:buClrTx/>
              <a:buSzTx/>
              <a:buFontTx/>
              <a:buNone/>
            </a:pPr>
            <a:r>
              <a:rPr lang="en-US" altLang="en-US" sz="2000"/>
              <a:t>elements in the other set</a:t>
            </a:r>
          </a:p>
        </p:txBody>
      </p:sp>
      <p:pic>
        <p:nvPicPr>
          <p:cNvPr id="30726" name="Picture 7" descr="7">
            <a:extLst>
              <a:ext uri="{FF2B5EF4-FFF2-40B4-BE49-F238E27FC236}">
                <a16:creationId xmlns:a16="http://schemas.microsoft.com/office/drawing/2014/main" id="{484FC556-ECE1-4F6E-809B-2F2AC59B31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300" y="1220788"/>
            <a:ext cx="67056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2">
            <a:extLst>
              <a:ext uri="{FF2B5EF4-FFF2-40B4-BE49-F238E27FC236}">
                <a16:creationId xmlns:a16="http://schemas.microsoft.com/office/drawing/2014/main" id="{26DA5FCA-1117-4D84-88EA-5886992B1565}"/>
              </a:ext>
            </a:extLst>
          </p:cNvPr>
          <p:cNvSpPr>
            <a:spLocks noGrp="1" noChangeArrowheads="1"/>
          </p:cNvSpPr>
          <p:nvPr>
            <p:ph type="title"/>
          </p:nvPr>
        </p:nvSpPr>
        <p:spPr/>
        <p:txBody>
          <a:bodyPr/>
          <a:lstStyle/>
          <a:p>
            <a:pPr>
              <a:defRPr/>
            </a:pPr>
            <a:r>
              <a:rPr lang="en-US">
                <a:ea typeface="+mj-ea"/>
              </a:rPr>
              <a:t>Mapping Cardinalities </a:t>
            </a:r>
          </a:p>
        </p:txBody>
      </p:sp>
      <p:sp>
        <p:nvSpPr>
          <p:cNvPr id="32771" name="Text Box 3">
            <a:extLst>
              <a:ext uri="{FF2B5EF4-FFF2-40B4-BE49-F238E27FC236}">
                <a16:creationId xmlns:a16="http://schemas.microsoft.com/office/drawing/2014/main" id="{E51000B1-9EDA-44FB-915E-B5A19B795E83}"/>
              </a:ext>
            </a:extLst>
          </p:cNvPr>
          <p:cNvSpPr txBox="1">
            <a:spLocks noChangeArrowheads="1"/>
          </p:cNvSpPr>
          <p:nvPr/>
        </p:nvSpPr>
        <p:spPr bwMode="auto">
          <a:xfrm>
            <a:off x="1992313" y="4849813"/>
            <a:ext cx="14366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sz="1800"/>
              <a:t>Many to one</a:t>
            </a:r>
          </a:p>
        </p:txBody>
      </p:sp>
      <p:sp>
        <p:nvSpPr>
          <p:cNvPr id="32772" name="Text Box 4">
            <a:extLst>
              <a:ext uri="{FF2B5EF4-FFF2-40B4-BE49-F238E27FC236}">
                <a16:creationId xmlns:a16="http://schemas.microsoft.com/office/drawing/2014/main" id="{873E7A5C-F1DD-4AF4-B83C-91DDCFD3CEB5}"/>
              </a:ext>
            </a:extLst>
          </p:cNvPr>
          <p:cNvSpPr txBox="1">
            <a:spLocks noChangeArrowheads="1"/>
          </p:cNvSpPr>
          <p:nvPr/>
        </p:nvSpPr>
        <p:spPr bwMode="auto">
          <a:xfrm>
            <a:off x="5913438" y="4864100"/>
            <a:ext cx="1609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sz="1800"/>
              <a:t>Many to many</a:t>
            </a:r>
          </a:p>
        </p:txBody>
      </p:sp>
      <p:sp>
        <p:nvSpPr>
          <p:cNvPr id="32773" name="Text Box 5">
            <a:extLst>
              <a:ext uri="{FF2B5EF4-FFF2-40B4-BE49-F238E27FC236}">
                <a16:creationId xmlns:a16="http://schemas.microsoft.com/office/drawing/2014/main" id="{CE16A257-75B2-4244-BE0A-3F78CA64E54E}"/>
              </a:ext>
            </a:extLst>
          </p:cNvPr>
          <p:cNvSpPr txBox="1">
            <a:spLocks noChangeArrowheads="1"/>
          </p:cNvSpPr>
          <p:nvPr/>
        </p:nvSpPr>
        <p:spPr bwMode="auto">
          <a:xfrm>
            <a:off x="1177925" y="5430838"/>
            <a:ext cx="70072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lang="en-US" altLang="en-US" sz="2000"/>
              <a:t>Note: Some elements in A and B may not be mapped to any </a:t>
            </a:r>
          </a:p>
          <a:p>
            <a:pPr>
              <a:spcBef>
                <a:spcPct val="0"/>
              </a:spcBef>
              <a:buClrTx/>
              <a:buSzTx/>
              <a:buFontTx/>
              <a:buNone/>
            </a:pPr>
            <a:r>
              <a:rPr lang="en-US" altLang="en-US" sz="2000"/>
              <a:t>elements in the other set</a:t>
            </a:r>
          </a:p>
        </p:txBody>
      </p:sp>
      <p:pic>
        <p:nvPicPr>
          <p:cNvPr id="32774" name="Picture 7" descr="7">
            <a:extLst>
              <a:ext uri="{FF2B5EF4-FFF2-40B4-BE49-F238E27FC236}">
                <a16:creationId xmlns:a16="http://schemas.microsoft.com/office/drawing/2014/main" id="{C613595A-EA61-4041-95BD-B24B056EA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4475" y="1452563"/>
            <a:ext cx="6324600" cy="330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a:extLst>
              <a:ext uri="{FF2B5EF4-FFF2-40B4-BE49-F238E27FC236}">
                <a16:creationId xmlns:a16="http://schemas.microsoft.com/office/drawing/2014/main" id="{1A775494-4095-4014-A3AB-71802006B37B}"/>
              </a:ext>
            </a:extLst>
          </p:cNvPr>
          <p:cNvSpPr>
            <a:spLocks noGrp="1" noChangeArrowheads="1"/>
          </p:cNvSpPr>
          <p:nvPr>
            <p:ph type="title"/>
          </p:nvPr>
        </p:nvSpPr>
        <p:spPr>
          <a:xfrm>
            <a:off x="204788" y="117475"/>
            <a:ext cx="8640762" cy="609600"/>
          </a:xfrm>
        </p:spPr>
        <p:txBody>
          <a:bodyPr/>
          <a:lstStyle/>
          <a:p>
            <a:pPr>
              <a:defRPr/>
            </a:pPr>
            <a:r>
              <a:rPr lang="en-US" dirty="0">
                <a:ea typeface="+mj-ea"/>
              </a:rPr>
              <a:t>Basic ER Modeling Construct</a:t>
            </a:r>
          </a:p>
        </p:txBody>
      </p:sp>
      <p:sp>
        <p:nvSpPr>
          <p:cNvPr id="9219" name="Rectangle 3">
            <a:extLst>
              <a:ext uri="{FF2B5EF4-FFF2-40B4-BE49-F238E27FC236}">
                <a16:creationId xmlns:a16="http://schemas.microsoft.com/office/drawing/2014/main" id="{F23F5C50-C403-4D95-B763-764F66CF4C53}"/>
              </a:ext>
            </a:extLst>
          </p:cNvPr>
          <p:cNvSpPr>
            <a:spLocks noGrp="1" noChangeArrowheads="1"/>
          </p:cNvSpPr>
          <p:nvPr>
            <p:ph type="body" idx="1"/>
          </p:nvPr>
        </p:nvSpPr>
        <p:spPr>
          <a:xfrm>
            <a:off x="882650" y="788988"/>
            <a:ext cx="8134350" cy="5621337"/>
          </a:xfrm>
        </p:spPr>
        <p:txBody>
          <a:bodyPr/>
          <a:lstStyle/>
          <a:p>
            <a:pPr>
              <a:defRPr/>
            </a:pPr>
            <a:r>
              <a:rPr lang="en-US" altLang="en-US" sz="2400" b="1" dirty="0">
                <a:solidFill>
                  <a:schemeClr val="bg1">
                    <a:lumMod val="50000"/>
                  </a:schemeClr>
                </a:solidFill>
              </a:rPr>
              <a:t>A </a:t>
            </a:r>
            <a:r>
              <a:rPr lang="en-US" altLang="en-US" sz="2400" b="1" i="1" dirty="0">
                <a:solidFill>
                  <a:schemeClr val="bg1">
                    <a:lumMod val="50000"/>
                  </a:schemeClr>
                </a:solidFill>
              </a:rPr>
              <a:t>database</a:t>
            </a:r>
            <a:r>
              <a:rPr lang="en-US" altLang="en-US" sz="2400" b="1" dirty="0">
                <a:solidFill>
                  <a:schemeClr val="bg1">
                    <a:lumMod val="50000"/>
                  </a:schemeClr>
                </a:solidFill>
              </a:rPr>
              <a:t> </a:t>
            </a:r>
            <a:r>
              <a:rPr lang="en-US" altLang="en-US" dirty="0"/>
              <a:t>can be modeled as: a collection of </a:t>
            </a:r>
            <a:r>
              <a:rPr lang="en-US" altLang="en-US" b="1" dirty="0"/>
              <a:t>entities</a:t>
            </a:r>
            <a:r>
              <a:rPr lang="en-US" altLang="en-US" dirty="0"/>
              <a:t>, </a:t>
            </a:r>
            <a:r>
              <a:rPr lang="en-US" altLang="en-US" b="1" dirty="0"/>
              <a:t>relationship</a:t>
            </a:r>
            <a:r>
              <a:rPr lang="en-US" altLang="en-US" dirty="0"/>
              <a:t> among entities.</a:t>
            </a:r>
          </a:p>
          <a:p>
            <a:pPr lvl="1" eaLnBrk="1" hangingPunct="1">
              <a:defRPr/>
            </a:pPr>
            <a:r>
              <a:rPr lang="en-US" altLang="en-US" b="1" dirty="0"/>
              <a:t>Entities - </a:t>
            </a:r>
            <a:r>
              <a:rPr lang="en-US" altLang="en-US" dirty="0"/>
              <a:t>constructs that represent what the database keeps track of</a:t>
            </a:r>
          </a:p>
          <a:p>
            <a:pPr lvl="2" eaLnBrk="1" hangingPunct="1">
              <a:defRPr/>
            </a:pPr>
            <a:r>
              <a:rPr lang="en-US" altLang="en-US" dirty="0"/>
              <a:t>An </a:t>
            </a:r>
            <a:r>
              <a:rPr lang="en-US" altLang="en-US" b="1" dirty="0">
                <a:solidFill>
                  <a:srgbClr val="000099"/>
                </a:solidFill>
              </a:rPr>
              <a:t>entity</a:t>
            </a:r>
            <a:r>
              <a:rPr lang="en-US" altLang="en-US" b="1" dirty="0"/>
              <a:t> </a:t>
            </a:r>
            <a:r>
              <a:rPr lang="en-US" altLang="en-US" dirty="0"/>
              <a:t>is an object that exists and is distinguishable from other objects.</a:t>
            </a:r>
          </a:p>
          <a:p>
            <a:pPr lvl="3" eaLnBrk="1" hangingPunct="1">
              <a:defRPr/>
            </a:pPr>
            <a:r>
              <a:rPr lang="en-US" altLang="en-US" dirty="0"/>
              <a:t>Represent various real world notions, such as people, places, objects, events, items, and other concepts</a:t>
            </a:r>
          </a:p>
          <a:p>
            <a:pPr lvl="2" eaLnBrk="1" hangingPunct="1">
              <a:defRPr/>
            </a:pPr>
            <a:r>
              <a:rPr lang="en-US" altLang="en-US" dirty="0"/>
              <a:t>The basic building blocks of an ER diagram</a:t>
            </a:r>
          </a:p>
          <a:p>
            <a:pPr lvl="2" eaLnBrk="1" hangingPunct="1">
              <a:defRPr/>
            </a:pPr>
            <a:r>
              <a:rPr lang="en-US" altLang="en-US" dirty="0"/>
              <a:t>Within one ERD each entity must have a different name</a:t>
            </a:r>
          </a:p>
          <a:p>
            <a:pPr lvl="2">
              <a:defRPr/>
            </a:pPr>
            <a:endParaRPr lang="en-US" altLang="en-US" sz="2000" dirty="0"/>
          </a:p>
          <a:p>
            <a:pPr lvl="2">
              <a:defRPr/>
            </a:pPr>
            <a:r>
              <a:rPr lang="en-US" altLang="en-US" sz="2000" dirty="0"/>
              <a:t>Example:  specific person, company, event, plant</a:t>
            </a:r>
          </a:p>
          <a:p>
            <a:pPr lvl="2">
              <a:defRPr/>
            </a:pPr>
            <a:r>
              <a:rPr lang="en-US" altLang="en-US" sz="2000" dirty="0"/>
              <a:t>Basic building blocks of an ER diagram</a:t>
            </a:r>
            <a:endParaRPr lang="en-US" altLang="en-US" dirty="0"/>
          </a:p>
          <a:p>
            <a:pPr>
              <a:defRPr/>
            </a:pPr>
            <a:endParaRPr lang="en-US" altLang="en-US" dirty="0"/>
          </a:p>
        </p:txBody>
      </p:sp>
      <p:pic>
        <p:nvPicPr>
          <p:cNvPr id="7172" name="Picture 2">
            <a:extLst>
              <a:ext uri="{FF2B5EF4-FFF2-40B4-BE49-F238E27FC236}">
                <a16:creationId xmlns:a16="http://schemas.microsoft.com/office/drawing/2014/main" id="{6FB9057D-1C82-484D-9EF8-526FFC4A3E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538" y="5067300"/>
            <a:ext cx="527685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a:extLst>
              <a:ext uri="{FF2B5EF4-FFF2-40B4-BE49-F238E27FC236}">
                <a16:creationId xmlns:a16="http://schemas.microsoft.com/office/drawing/2014/main" id="{C36ECA52-1805-45A7-A986-2008783842BC}"/>
              </a:ext>
            </a:extLst>
          </p:cNvPr>
          <p:cNvSpPr>
            <a:spLocks noGrp="1"/>
          </p:cNvSpPr>
          <p:nvPr>
            <p:ph type="title"/>
          </p:nvPr>
        </p:nvSpPr>
        <p:spPr>
          <a:xfrm>
            <a:off x="814388" y="92075"/>
            <a:ext cx="8077200" cy="609600"/>
          </a:xfrm>
        </p:spPr>
        <p:txBody>
          <a:bodyPr/>
          <a:lstStyle/>
          <a:p>
            <a:pPr eaLnBrk="1" hangingPunct="1">
              <a:defRPr/>
            </a:pPr>
            <a:r>
              <a:rPr altLang="en-US"/>
              <a:t>RELATIONSHIPS</a:t>
            </a:r>
          </a:p>
        </p:txBody>
      </p:sp>
      <p:sp>
        <p:nvSpPr>
          <p:cNvPr id="34819" name="Content Placeholder 2">
            <a:extLst>
              <a:ext uri="{FF2B5EF4-FFF2-40B4-BE49-F238E27FC236}">
                <a16:creationId xmlns:a16="http://schemas.microsoft.com/office/drawing/2014/main" id="{6B30B17E-6FB8-4487-95BB-E9393F9FDE5B}"/>
              </a:ext>
            </a:extLst>
          </p:cNvPr>
          <p:cNvSpPr>
            <a:spLocks noGrp="1" noChangeArrowheads="1"/>
          </p:cNvSpPr>
          <p:nvPr>
            <p:ph idx="1"/>
          </p:nvPr>
        </p:nvSpPr>
        <p:spPr/>
        <p:txBody>
          <a:bodyPr/>
          <a:lstStyle/>
          <a:p>
            <a:pPr marL="0" indent="0" eaLnBrk="1" hangingPunct="1">
              <a:buFont typeface="Wingdings" panose="05000000000000000000" pitchFamily="2" charset="2"/>
              <a:buNone/>
            </a:pPr>
            <a:r>
              <a:rPr lang="en-US" altLang="en-US"/>
              <a:t>A relationship with specific minimum and maximum cardinalities</a:t>
            </a:r>
          </a:p>
        </p:txBody>
      </p:sp>
      <p:sp>
        <p:nvSpPr>
          <p:cNvPr id="34820" name="Footer Placeholder 3">
            <a:extLst>
              <a:ext uri="{FF2B5EF4-FFF2-40B4-BE49-F238E27FC236}">
                <a16:creationId xmlns:a16="http://schemas.microsoft.com/office/drawing/2014/main" id="{ACDC2349-5457-42C9-861F-4C872F8C5E82}"/>
              </a:ext>
            </a:extLst>
          </p:cNvPr>
          <p:cNvSpPr>
            <a:spLocks noGrp="1"/>
          </p:cNvSpPr>
          <p:nvPr>
            <p:ph type="ftr" sz="quarter" idx="4294967295"/>
          </p:nvPr>
        </p:nvSpPr>
        <p:spPr bwMode="auto">
          <a:xfrm>
            <a:off x="0" y="6629400"/>
            <a:ext cx="3810000" cy="228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000">
                <a:latin typeface="Franklin Gothic Book" panose="020B0503020102020204" pitchFamily="34" charset="0"/>
              </a:rPr>
              <a:t>Jukić, Vrbsky, Nestorov – Database Systems </a:t>
            </a:r>
          </a:p>
        </p:txBody>
      </p:sp>
      <p:sp>
        <p:nvSpPr>
          <p:cNvPr id="34821" name="Slide Number Placeholder 15">
            <a:extLst>
              <a:ext uri="{FF2B5EF4-FFF2-40B4-BE49-F238E27FC236}">
                <a16:creationId xmlns:a16="http://schemas.microsoft.com/office/drawing/2014/main" id="{30BA29C8-D871-4973-94B9-ADFCB0C94250}"/>
              </a:ext>
            </a:extLst>
          </p:cNvPr>
          <p:cNvSpPr>
            <a:spLocks noGrp="1"/>
          </p:cNvSpPr>
          <p:nvPr>
            <p:ph type="sldNum" sz="quarter" idx="4294967295"/>
          </p:nvPr>
        </p:nvSpPr>
        <p:spPr bwMode="auto">
          <a:xfrm>
            <a:off x="7924800" y="6629400"/>
            <a:ext cx="1219200" cy="228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900">
                <a:latin typeface="Franklin Gothic Book" panose="020B0503020102020204" pitchFamily="34" charset="0"/>
              </a:rPr>
              <a:t>Chapter 2 – Slide  </a:t>
            </a:r>
            <a:fld id="{9EA65823-B7A3-49FF-8EBF-F129128364AD}" type="slidenum">
              <a:rPr kumimoji="0" lang="en-US" altLang="en-US" sz="900" b="1">
                <a:latin typeface="Franklin Gothic Book" panose="020B0503020102020204" pitchFamily="34" charset="0"/>
              </a:rPr>
              <a:pPr>
                <a:spcBef>
                  <a:spcPct val="0"/>
                </a:spcBef>
                <a:buClrTx/>
                <a:buSzTx/>
                <a:buFontTx/>
                <a:buNone/>
              </a:pPr>
              <a:t>20</a:t>
            </a:fld>
            <a:endParaRPr kumimoji="0" lang="en-US" altLang="en-US" sz="900" b="1">
              <a:latin typeface="Franklin Gothic Book" panose="020B0503020102020204" pitchFamily="34" charset="0"/>
            </a:endParaRPr>
          </a:p>
        </p:txBody>
      </p:sp>
      <p:pic>
        <p:nvPicPr>
          <p:cNvPr id="34822" name="Picture 2">
            <a:extLst>
              <a:ext uri="{FF2B5EF4-FFF2-40B4-BE49-F238E27FC236}">
                <a16:creationId xmlns:a16="http://schemas.microsoft.com/office/drawing/2014/main" id="{B17EC37C-C199-4A5C-95AB-230FCA790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743200"/>
            <a:ext cx="7353300"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a:extLst>
              <a:ext uri="{FF2B5EF4-FFF2-40B4-BE49-F238E27FC236}">
                <a16:creationId xmlns:a16="http://schemas.microsoft.com/office/drawing/2014/main" id="{715601C7-14F5-4272-AA7F-926818DD8F82}"/>
              </a:ext>
            </a:extLst>
          </p:cNvPr>
          <p:cNvSpPr>
            <a:spLocks noGrp="1"/>
          </p:cNvSpPr>
          <p:nvPr>
            <p:ph type="title"/>
          </p:nvPr>
        </p:nvSpPr>
        <p:spPr>
          <a:xfrm>
            <a:off x="814388" y="92075"/>
            <a:ext cx="8077200" cy="609600"/>
          </a:xfrm>
        </p:spPr>
        <p:txBody>
          <a:bodyPr/>
          <a:lstStyle/>
          <a:p>
            <a:pPr eaLnBrk="1" hangingPunct="1">
              <a:defRPr/>
            </a:pPr>
            <a:r>
              <a:rPr altLang="en-US"/>
              <a:t>RELATIONSHIPS</a:t>
            </a:r>
          </a:p>
        </p:txBody>
      </p:sp>
      <p:sp>
        <p:nvSpPr>
          <p:cNvPr id="36867" name="Content Placeholder 2">
            <a:extLst>
              <a:ext uri="{FF2B5EF4-FFF2-40B4-BE49-F238E27FC236}">
                <a16:creationId xmlns:a16="http://schemas.microsoft.com/office/drawing/2014/main" id="{1274CE8C-582F-40FD-91F4-9FDD82574FE4}"/>
              </a:ext>
            </a:extLst>
          </p:cNvPr>
          <p:cNvSpPr>
            <a:spLocks noGrp="1" noChangeArrowheads="1"/>
          </p:cNvSpPr>
          <p:nvPr>
            <p:ph idx="1"/>
          </p:nvPr>
        </p:nvSpPr>
        <p:spPr/>
        <p:txBody>
          <a:bodyPr/>
          <a:lstStyle/>
          <a:p>
            <a:pPr marL="0" indent="0" eaLnBrk="1" hangingPunct="1">
              <a:buFont typeface="Wingdings" panose="05000000000000000000" pitchFamily="2" charset="2"/>
              <a:buNone/>
            </a:pPr>
            <a:r>
              <a:rPr lang="en-US" altLang="en-US"/>
              <a:t>A relationship with a mixture of specific and non-specific cardinalities</a:t>
            </a:r>
          </a:p>
        </p:txBody>
      </p:sp>
      <p:sp>
        <p:nvSpPr>
          <p:cNvPr id="36868" name="Footer Placeholder 3">
            <a:extLst>
              <a:ext uri="{FF2B5EF4-FFF2-40B4-BE49-F238E27FC236}">
                <a16:creationId xmlns:a16="http://schemas.microsoft.com/office/drawing/2014/main" id="{551F7254-3FBE-4333-825A-9086587D3CFA}"/>
              </a:ext>
            </a:extLst>
          </p:cNvPr>
          <p:cNvSpPr>
            <a:spLocks noGrp="1"/>
          </p:cNvSpPr>
          <p:nvPr>
            <p:ph type="ftr" sz="quarter" idx="4294967295"/>
          </p:nvPr>
        </p:nvSpPr>
        <p:spPr bwMode="auto">
          <a:xfrm>
            <a:off x="0" y="6629400"/>
            <a:ext cx="3810000" cy="228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000">
                <a:latin typeface="Franklin Gothic Book" panose="020B0503020102020204" pitchFamily="34" charset="0"/>
              </a:rPr>
              <a:t>Jukić, Vrbsky, Nestorov – Database Systems </a:t>
            </a:r>
          </a:p>
        </p:txBody>
      </p:sp>
      <p:sp>
        <p:nvSpPr>
          <p:cNvPr id="36869" name="Slide Number Placeholder 15">
            <a:extLst>
              <a:ext uri="{FF2B5EF4-FFF2-40B4-BE49-F238E27FC236}">
                <a16:creationId xmlns:a16="http://schemas.microsoft.com/office/drawing/2014/main" id="{311C18F6-BFCC-4827-A6A3-955A9BFE9464}"/>
              </a:ext>
            </a:extLst>
          </p:cNvPr>
          <p:cNvSpPr>
            <a:spLocks noGrp="1"/>
          </p:cNvSpPr>
          <p:nvPr>
            <p:ph type="sldNum" sz="quarter" idx="4294967295"/>
          </p:nvPr>
        </p:nvSpPr>
        <p:spPr bwMode="auto">
          <a:xfrm>
            <a:off x="7924800" y="6629400"/>
            <a:ext cx="1219200" cy="228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900">
                <a:latin typeface="Franklin Gothic Book" panose="020B0503020102020204" pitchFamily="34" charset="0"/>
              </a:rPr>
              <a:t>Chapter 2 – Slide  </a:t>
            </a:r>
            <a:fld id="{1F0C0B9E-884A-48DE-95F8-29F864FD5127}" type="slidenum">
              <a:rPr kumimoji="0" lang="en-US" altLang="en-US" sz="900" b="1">
                <a:latin typeface="Franklin Gothic Book" panose="020B0503020102020204" pitchFamily="34" charset="0"/>
              </a:rPr>
              <a:pPr>
                <a:spcBef>
                  <a:spcPct val="0"/>
                </a:spcBef>
                <a:buClrTx/>
                <a:buSzTx/>
                <a:buFontTx/>
                <a:buNone/>
              </a:pPr>
              <a:t>21</a:t>
            </a:fld>
            <a:endParaRPr kumimoji="0" lang="en-US" altLang="en-US" sz="900" b="1">
              <a:latin typeface="Franklin Gothic Book" panose="020B0503020102020204" pitchFamily="34" charset="0"/>
            </a:endParaRPr>
          </a:p>
        </p:txBody>
      </p:sp>
      <p:pic>
        <p:nvPicPr>
          <p:cNvPr id="36870" name="Picture 2">
            <a:extLst>
              <a:ext uri="{FF2B5EF4-FFF2-40B4-BE49-F238E27FC236}">
                <a16:creationId xmlns:a16="http://schemas.microsoft.com/office/drawing/2014/main" id="{4EDE37BE-EB0C-4213-8467-16AE4E18D8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743200"/>
            <a:ext cx="7362825"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8D4638-BFFD-4B90-BF56-35D2AE2F69E5}"/>
              </a:ext>
            </a:extLst>
          </p:cNvPr>
          <p:cNvSpPr>
            <a:spLocks noGrp="1"/>
          </p:cNvSpPr>
          <p:nvPr>
            <p:ph type="title"/>
          </p:nvPr>
        </p:nvSpPr>
        <p:spPr>
          <a:xfrm>
            <a:off x="814388" y="92075"/>
            <a:ext cx="8077200" cy="609600"/>
          </a:xfrm>
        </p:spPr>
        <p:txBody>
          <a:bodyPr/>
          <a:lstStyle/>
          <a:p>
            <a:pPr>
              <a:defRPr/>
            </a:pPr>
            <a:r>
              <a:rPr lang="en-US" dirty="0"/>
              <a:t>Relationship Instances</a:t>
            </a:r>
          </a:p>
        </p:txBody>
      </p:sp>
      <p:sp>
        <p:nvSpPr>
          <p:cNvPr id="38915" name="Subtitle 3">
            <a:extLst>
              <a:ext uri="{FF2B5EF4-FFF2-40B4-BE49-F238E27FC236}">
                <a16:creationId xmlns:a16="http://schemas.microsoft.com/office/drawing/2014/main" id="{2D646FEE-1DEC-4371-A7CC-FC975B2091C5}"/>
              </a:ext>
            </a:extLst>
          </p:cNvPr>
          <p:cNvSpPr>
            <a:spLocks noGrp="1" noChangeArrowheads="1"/>
          </p:cNvSpPr>
          <p:nvPr>
            <p:ph idx="1"/>
          </p:nvPr>
        </p:nvSpPr>
        <p:spPr/>
        <p:txBody>
          <a:bodyPr/>
          <a:lstStyle/>
          <a:p>
            <a:pPr eaLnBrk="1" hangingPunct="1"/>
            <a:r>
              <a:rPr lang="en-US" altLang="en-US" b="1"/>
              <a:t>Relationship instances </a:t>
            </a:r>
            <a:r>
              <a:rPr lang="en-US" altLang="en-US"/>
              <a:t>- occurrences of a relationship</a:t>
            </a:r>
          </a:p>
          <a:p>
            <a:pPr lvl="1" eaLnBrk="1" hangingPunct="1"/>
            <a:r>
              <a:rPr lang="en-US" altLang="en-US"/>
              <a:t>Occur when an instance of one entity is related to an instance of another entity via a relationship</a:t>
            </a:r>
          </a:p>
          <a:p>
            <a:pPr lvl="1" eaLnBrk="1" hangingPunct="1"/>
            <a:r>
              <a:rPr lang="en-US" altLang="en-US"/>
              <a:t>Relationship themselves are depicted in the ER diagrams while relationship instances are not</a:t>
            </a:r>
          </a:p>
          <a:p>
            <a:pPr lvl="1" eaLnBrk="1" hangingPunct="1"/>
            <a:r>
              <a:rPr lang="en-US" altLang="en-US"/>
              <a:t>Relationship instances are eventually recorded in the database that is created based on the ER diagram</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Rectangle 2">
            <a:extLst>
              <a:ext uri="{FF2B5EF4-FFF2-40B4-BE49-F238E27FC236}">
                <a16:creationId xmlns:a16="http://schemas.microsoft.com/office/drawing/2014/main" id="{4022D8F3-AA3F-4A44-B31F-EB4BB77E2F3E}"/>
              </a:ext>
            </a:extLst>
          </p:cNvPr>
          <p:cNvSpPr>
            <a:spLocks noGrp="1" noChangeArrowheads="1"/>
          </p:cNvSpPr>
          <p:nvPr>
            <p:ph type="title"/>
          </p:nvPr>
        </p:nvSpPr>
        <p:spPr/>
        <p:txBody>
          <a:bodyPr/>
          <a:lstStyle/>
          <a:p>
            <a:pPr>
              <a:defRPr/>
            </a:pPr>
            <a:r>
              <a:rPr lang="en-US" dirty="0">
                <a:ea typeface="+mj-ea"/>
              </a:rPr>
              <a:t>Relationship Set/instance </a:t>
            </a:r>
            <a:r>
              <a:rPr lang="en-US" i="1" dirty="0">
                <a:ea typeface="+mj-ea"/>
              </a:rPr>
              <a:t>advisor</a:t>
            </a:r>
          </a:p>
        </p:txBody>
      </p:sp>
      <p:pic>
        <p:nvPicPr>
          <p:cNvPr id="39939" name="Picture 6">
            <a:extLst>
              <a:ext uri="{FF2B5EF4-FFF2-40B4-BE49-F238E27FC236}">
                <a16:creationId xmlns:a16="http://schemas.microsoft.com/office/drawing/2014/main" id="{3088E90F-2CE2-4131-A4B6-8B60110330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025" y="1316038"/>
            <a:ext cx="8027988" cy="445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38121-3EAD-4D5A-8D05-F3FA70C10C7A}"/>
              </a:ext>
            </a:extLst>
          </p:cNvPr>
          <p:cNvSpPr>
            <a:spLocks noGrp="1"/>
          </p:cNvSpPr>
          <p:nvPr>
            <p:ph type="title"/>
          </p:nvPr>
        </p:nvSpPr>
        <p:spPr>
          <a:xfrm>
            <a:off x="814388" y="92075"/>
            <a:ext cx="8077200" cy="609600"/>
          </a:xfrm>
        </p:spPr>
        <p:txBody>
          <a:bodyPr/>
          <a:lstStyle/>
          <a:p>
            <a:pPr>
              <a:defRPr/>
            </a:pPr>
            <a:r>
              <a:rPr lang="en-US" dirty="0"/>
              <a:t>Relationship and its Instances</a:t>
            </a:r>
          </a:p>
        </p:txBody>
      </p:sp>
      <p:sp>
        <p:nvSpPr>
          <p:cNvPr id="41987" name="Content Placeholder 3">
            <a:extLst>
              <a:ext uri="{FF2B5EF4-FFF2-40B4-BE49-F238E27FC236}">
                <a16:creationId xmlns:a16="http://schemas.microsoft.com/office/drawing/2014/main" id="{507BC96A-468B-4A8F-8430-27D2812F0F6B}"/>
              </a:ext>
            </a:extLst>
          </p:cNvPr>
          <p:cNvSpPr>
            <a:spLocks noGrp="1" noChangeArrowheads="1"/>
          </p:cNvSpPr>
          <p:nvPr>
            <p:ph idx="1"/>
          </p:nvPr>
        </p:nvSpPr>
        <p:spPr>
          <a:xfrm>
            <a:off x="355600" y="815975"/>
            <a:ext cx="8120063" cy="5181600"/>
          </a:xfrm>
        </p:spPr>
        <p:txBody>
          <a:bodyPr/>
          <a:lstStyle/>
          <a:p>
            <a:r>
              <a:rPr lang="en-US" altLang="en-US"/>
              <a:t>EMPLOYEE has optional participation (see Matt)</a:t>
            </a:r>
          </a:p>
          <a:p>
            <a:r>
              <a:rPr lang="en-US" altLang="en-US"/>
              <a:t>PROJECT has mandatory participation (every instance of entity PROJECT is connected to at least one instance of entity MPLOYEE.</a:t>
            </a:r>
          </a:p>
          <a:p>
            <a:r>
              <a:rPr lang="en-US" altLang="en-US"/>
              <a:t>Also </a:t>
            </a:r>
            <a:r>
              <a:rPr lang="en-US" altLang="en-US">
                <a:solidFill>
                  <a:srgbClr val="00B0F0"/>
                </a:solidFill>
              </a:rPr>
              <a:t>M:N</a:t>
            </a:r>
            <a:r>
              <a:rPr lang="en-US" altLang="en-US"/>
              <a:t> is shown.</a:t>
            </a:r>
          </a:p>
        </p:txBody>
      </p:sp>
      <p:pic>
        <p:nvPicPr>
          <p:cNvPr id="41988" name="Picture 2">
            <a:extLst>
              <a:ext uri="{FF2B5EF4-FFF2-40B4-BE49-F238E27FC236}">
                <a16:creationId xmlns:a16="http://schemas.microsoft.com/office/drawing/2014/main" id="{FD89673F-BEAE-409A-8850-AC8E699AFB8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68475" y="2197100"/>
            <a:ext cx="6707188" cy="442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a:extLst>
              <a:ext uri="{FF2B5EF4-FFF2-40B4-BE49-F238E27FC236}">
                <a16:creationId xmlns:a16="http://schemas.microsoft.com/office/drawing/2014/main" id="{F38AC909-0656-4CDB-BF65-6A5CE73A7737}"/>
              </a:ext>
            </a:extLst>
          </p:cNvPr>
          <p:cNvSpPr>
            <a:spLocks noGrp="1" noChangeArrowheads="1"/>
          </p:cNvSpPr>
          <p:nvPr>
            <p:ph type="title"/>
          </p:nvPr>
        </p:nvSpPr>
        <p:spPr>
          <a:xfrm>
            <a:off x="814388" y="92075"/>
            <a:ext cx="8077200" cy="609600"/>
          </a:xfrm>
        </p:spPr>
        <p:txBody>
          <a:bodyPr/>
          <a:lstStyle/>
          <a:p>
            <a:pPr>
              <a:defRPr/>
            </a:pPr>
            <a:r>
              <a:rPr lang="en-US" dirty="0">
                <a:ea typeface="+mj-ea"/>
              </a:rPr>
              <a:t>Relationship Attributes</a:t>
            </a:r>
          </a:p>
        </p:txBody>
      </p:sp>
      <p:sp>
        <p:nvSpPr>
          <p:cNvPr id="43011" name="Rectangle 3">
            <a:extLst>
              <a:ext uri="{FF2B5EF4-FFF2-40B4-BE49-F238E27FC236}">
                <a16:creationId xmlns:a16="http://schemas.microsoft.com/office/drawing/2014/main" id="{EED4A94A-0D16-46B6-B3BD-6ABF5A0A3EF4}"/>
              </a:ext>
            </a:extLst>
          </p:cNvPr>
          <p:cNvSpPr>
            <a:spLocks noGrp="1" noChangeArrowheads="1"/>
          </p:cNvSpPr>
          <p:nvPr>
            <p:ph type="body" idx="1"/>
          </p:nvPr>
        </p:nvSpPr>
        <p:spPr>
          <a:xfrm>
            <a:off x="855663" y="949325"/>
            <a:ext cx="7570787" cy="1444625"/>
          </a:xfrm>
        </p:spPr>
        <p:txBody>
          <a:bodyPr/>
          <a:lstStyle/>
          <a:p>
            <a:r>
              <a:rPr lang="en-US" altLang="en-US"/>
              <a:t>Many-to-Many relationships can have attributes of their own called  </a:t>
            </a:r>
            <a:r>
              <a:rPr lang="en-US" altLang="en-US" b="1">
                <a:solidFill>
                  <a:srgbClr val="000099"/>
                </a:solidFill>
              </a:rPr>
              <a:t>relationship</a:t>
            </a:r>
            <a:r>
              <a:rPr lang="en-US" altLang="en-US"/>
              <a:t> </a:t>
            </a:r>
            <a:r>
              <a:rPr lang="en-US" altLang="en-US" b="1">
                <a:solidFill>
                  <a:srgbClr val="000099"/>
                </a:solidFill>
              </a:rPr>
              <a:t>attribute</a:t>
            </a:r>
            <a:r>
              <a:rPr lang="en-US" altLang="en-US"/>
              <a:t> (property of a relationship set)</a:t>
            </a:r>
          </a:p>
          <a:p>
            <a:pPr>
              <a:lnSpc>
                <a:spcPct val="90000"/>
              </a:lnSpc>
            </a:pPr>
            <a:r>
              <a:rPr lang="en-US" altLang="en-US"/>
              <a:t>For instance, the </a:t>
            </a:r>
            <a:r>
              <a:rPr lang="en-US" altLang="en-US" b="1" i="1"/>
              <a:t>advisor</a:t>
            </a:r>
            <a:r>
              <a:rPr lang="en-US" altLang="en-US" i="1"/>
              <a:t> </a:t>
            </a:r>
            <a:r>
              <a:rPr lang="en-US" altLang="en-US"/>
              <a:t>relationship set between entity sets </a:t>
            </a:r>
            <a:r>
              <a:rPr lang="en-US" altLang="en-US" i="1"/>
              <a:t>instructor </a:t>
            </a:r>
            <a:r>
              <a:rPr lang="en-US" altLang="en-US"/>
              <a:t>and </a:t>
            </a:r>
            <a:r>
              <a:rPr lang="en-US" altLang="en-US" i="1"/>
              <a:t>student </a:t>
            </a:r>
            <a:r>
              <a:rPr lang="en-US" altLang="en-US"/>
              <a:t>may have the </a:t>
            </a:r>
            <a:r>
              <a:rPr lang="en-US" altLang="en-US" b="1"/>
              <a:t>attribute </a:t>
            </a:r>
            <a:r>
              <a:rPr lang="en-US" altLang="en-US" b="1" i="1"/>
              <a:t>date </a:t>
            </a:r>
            <a:r>
              <a:rPr lang="en-US" altLang="en-US"/>
              <a:t>which tracks when the student started being associated with the advisor</a:t>
            </a:r>
          </a:p>
        </p:txBody>
      </p:sp>
      <p:pic>
        <p:nvPicPr>
          <p:cNvPr id="43012" name="Picture 6">
            <a:extLst>
              <a:ext uri="{FF2B5EF4-FFF2-40B4-BE49-F238E27FC236}">
                <a16:creationId xmlns:a16="http://schemas.microsoft.com/office/drawing/2014/main" id="{46BC6955-E514-4E2A-923D-4941D9F425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138" y="2520950"/>
            <a:ext cx="7751762"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3A8AA-3E41-4364-A7AA-2DD745B89629}"/>
              </a:ext>
            </a:extLst>
          </p:cNvPr>
          <p:cNvSpPr>
            <a:spLocks noGrp="1"/>
          </p:cNvSpPr>
          <p:nvPr>
            <p:ph type="title"/>
          </p:nvPr>
        </p:nvSpPr>
        <p:spPr>
          <a:xfrm>
            <a:off x="814388" y="92075"/>
            <a:ext cx="8077200" cy="609600"/>
          </a:xfrm>
        </p:spPr>
        <p:txBody>
          <a:bodyPr/>
          <a:lstStyle/>
          <a:p>
            <a:pPr>
              <a:defRPr/>
            </a:pPr>
            <a:r>
              <a:rPr lang="en-US" dirty="0"/>
              <a:t>Relationship Attributes</a:t>
            </a:r>
          </a:p>
        </p:txBody>
      </p:sp>
      <p:sp>
        <p:nvSpPr>
          <p:cNvPr id="45059" name="Content Placeholder 2">
            <a:extLst>
              <a:ext uri="{FF2B5EF4-FFF2-40B4-BE49-F238E27FC236}">
                <a16:creationId xmlns:a16="http://schemas.microsoft.com/office/drawing/2014/main" id="{2C1850F0-852E-4056-B2BC-17D652AFE969}"/>
              </a:ext>
            </a:extLst>
          </p:cNvPr>
          <p:cNvSpPr>
            <a:spLocks noGrp="1" noChangeArrowheads="1"/>
          </p:cNvSpPr>
          <p:nvPr>
            <p:ph idx="1"/>
          </p:nvPr>
        </p:nvSpPr>
        <p:spPr/>
        <p:txBody>
          <a:bodyPr/>
          <a:lstStyle/>
          <a:p>
            <a:endParaRPr lang="en-US" altLang="en-US"/>
          </a:p>
        </p:txBody>
      </p:sp>
      <p:pic>
        <p:nvPicPr>
          <p:cNvPr id="45060" name="Picture 3">
            <a:extLst>
              <a:ext uri="{FF2B5EF4-FFF2-40B4-BE49-F238E27FC236}">
                <a16:creationId xmlns:a16="http://schemas.microsoft.com/office/drawing/2014/main" id="{476BB52A-ADAC-4A51-BCA5-8462AB21583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9225" y="874713"/>
            <a:ext cx="8604250" cy="135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TextBox 5">
            <a:extLst>
              <a:ext uri="{FF2B5EF4-FFF2-40B4-BE49-F238E27FC236}">
                <a16:creationId xmlns:a16="http://schemas.microsoft.com/office/drawing/2014/main" id="{410D07BD-A43A-41E7-B65F-282C9CCBC7EB}"/>
              </a:ext>
            </a:extLst>
          </p:cNvPr>
          <p:cNvSpPr txBox="1">
            <a:spLocks noChangeArrowheads="1"/>
          </p:cNvSpPr>
          <p:nvPr/>
        </p:nvSpPr>
        <p:spPr bwMode="auto">
          <a:xfrm>
            <a:off x="2363788" y="5503863"/>
            <a:ext cx="4562475" cy="33813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t>Good slide for midterm exam – really good</a:t>
            </a:r>
          </a:p>
        </p:txBody>
      </p:sp>
      <p:pic>
        <p:nvPicPr>
          <p:cNvPr id="45062" name="Picture 2">
            <a:extLst>
              <a:ext uri="{FF2B5EF4-FFF2-40B4-BE49-F238E27FC236}">
                <a16:creationId xmlns:a16="http://schemas.microsoft.com/office/drawing/2014/main" id="{5C8A646E-81A7-4410-9CF5-26D7BA805B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238" y="2514600"/>
            <a:ext cx="7686675"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1D7CE0EA-6E2E-4B32-A015-8C1346BA5056}"/>
              </a:ext>
            </a:extLst>
          </p:cNvPr>
          <p:cNvSpPr>
            <a:spLocks noGrp="1"/>
          </p:cNvSpPr>
          <p:nvPr>
            <p:ph type="title"/>
          </p:nvPr>
        </p:nvSpPr>
        <p:spPr>
          <a:xfrm>
            <a:off x="814388" y="92075"/>
            <a:ext cx="8077200" cy="609600"/>
          </a:xfrm>
        </p:spPr>
        <p:txBody>
          <a:bodyPr/>
          <a:lstStyle/>
          <a:p>
            <a:pPr eaLnBrk="1" hangingPunct="1">
              <a:defRPr/>
            </a:pPr>
            <a:r>
              <a:rPr altLang="en-US" dirty="0"/>
              <a:t>RELATIONSHIPS</a:t>
            </a:r>
            <a:r>
              <a:rPr lang="en-US" altLang="en-US" dirty="0"/>
              <a:t> with Attribute</a:t>
            </a:r>
            <a:endParaRPr altLang="en-US" dirty="0"/>
          </a:p>
        </p:txBody>
      </p:sp>
      <p:sp>
        <p:nvSpPr>
          <p:cNvPr id="46083" name="Content Placeholder 2">
            <a:extLst>
              <a:ext uri="{FF2B5EF4-FFF2-40B4-BE49-F238E27FC236}">
                <a16:creationId xmlns:a16="http://schemas.microsoft.com/office/drawing/2014/main" id="{8FE07BD8-1B44-4C8F-9A76-891E0C351EC1}"/>
              </a:ext>
            </a:extLst>
          </p:cNvPr>
          <p:cNvSpPr>
            <a:spLocks noGrp="1" noChangeArrowheads="1"/>
          </p:cNvSpPr>
          <p:nvPr>
            <p:ph idx="1"/>
          </p:nvPr>
        </p:nvSpPr>
        <p:spPr/>
        <p:txBody>
          <a:bodyPr/>
          <a:lstStyle/>
          <a:p>
            <a:pPr marL="0" indent="0" eaLnBrk="1" hangingPunct="1">
              <a:buFont typeface="Wingdings" panose="05000000000000000000" pitchFamily="2" charset="2"/>
              <a:buNone/>
            </a:pPr>
            <a:r>
              <a:rPr lang="en-US" altLang="en-US"/>
              <a:t>A 1:M relationship with and without an attribute</a:t>
            </a:r>
          </a:p>
        </p:txBody>
      </p:sp>
      <p:sp>
        <p:nvSpPr>
          <p:cNvPr id="46084" name="Footer Placeholder 3">
            <a:extLst>
              <a:ext uri="{FF2B5EF4-FFF2-40B4-BE49-F238E27FC236}">
                <a16:creationId xmlns:a16="http://schemas.microsoft.com/office/drawing/2014/main" id="{EF30D228-C84F-4563-B0F7-73CC2E450CEF}"/>
              </a:ext>
            </a:extLst>
          </p:cNvPr>
          <p:cNvSpPr>
            <a:spLocks noGrp="1"/>
          </p:cNvSpPr>
          <p:nvPr>
            <p:ph type="ftr" sz="quarter" idx="4294967295"/>
          </p:nvPr>
        </p:nvSpPr>
        <p:spPr bwMode="auto">
          <a:xfrm>
            <a:off x="0" y="6629400"/>
            <a:ext cx="3810000" cy="228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000">
                <a:latin typeface="Franklin Gothic Book" panose="020B0503020102020204" pitchFamily="34" charset="0"/>
              </a:rPr>
              <a:t>Jukić, Vrbsky, Nestorov – Database Systems </a:t>
            </a:r>
          </a:p>
        </p:txBody>
      </p:sp>
      <p:sp>
        <p:nvSpPr>
          <p:cNvPr id="46085" name="Slide Number Placeholder 15">
            <a:extLst>
              <a:ext uri="{FF2B5EF4-FFF2-40B4-BE49-F238E27FC236}">
                <a16:creationId xmlns:a16="http://schemas.microsoft.com/office/drawing/2014/main" id="{D1487B6A-18C0-4580-BCD7-8EE93E177B01}"/>
              </a:ext>
            </a:extLst>
          </p:cNvPr>
          <p:cNvSpPr>
            <a:spLocks noGrp="1"/>
          </p:cNvSpPr>
          <p:nvPr>
            <p:ph type="sldNum" sz="quarter" idx="4294967295"/>
          </p:nvPr>
        </p:nvSpPr>
        <p:spPr bwMode="auto">
          <a:xfrm>
            <a:off x="7924800" y="6629400"/>
            <a:ext cx="1219200" cy="228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900">
                <a:latin typeface="Franklin Gothic Book" panose="020B0503020102020204" pitchFamily="34" charset="0"/>
              </a:rPr>
              <a:t>Chapter 2 – Slide  </a:t>
            </a:r>
            <a:fld id="{886094E2-9291-4A6C-82B3-20A2CD648E5C}" type="slidenum">
              <a:rPr kumimoji="0" lang="en-US" altLang="en-US" sz="900" b="1">
                <a:latin typeface="Franklin Gothic Book" panose="020B0503020102020204" pitchFamily="34" charset="0"/>
              </a:rPr>
              <a:pPr>
                <a:spcBef>
                  <a:spcPct val="0"/>
                </a:spcBef>
                <a:buClrTx/>
                <a:buSzTx/>
                <a:buFontTx/>
                <a:buNone/>
              </a:pPr>
              <a:t>27</a:t>
            </a:fld>
            <a:endParaRPr kumimoji="0" lang="en-US" altLang="en-US" sz="900" b="1">
              <a:latin typeface="Franklin Gothic Book" panose="020B0503020102020204" pitchFamily="34" charset="0"/>
            </a:endParaRPr>
          </a:p>
        </p:txBody>
      </p:sp>
      <p:pic>
        <p:nvPicPr>
          <p:cNvPr id="46086" name="Picture 3">
            <a:extLst>
              <a:ext uri="{FF2B5EF4-FFF2-40B4-BE49-F238E27FC236}">
                <a16:creationId xmlns:a16="http://schemas.microsoft.com/office/drawing/2014/main" id="{C8CC4B00-6E06-4194-A70C-ADD59E4276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0638" y="1651000"/>
            <a:ext cx="6296025" cy="466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Footer Placeholder 1">
            <a:extLst>
              <a:ext uri="{FF2B5EF4-FFF2-40B4-BE49-F238E27FC236}">
                <a16:creationId xmlns:a16="http://schemas.microsoft.com/office/drawing/2014/main" id="{455DD74D-ACE8-46A5-B965-87C970A54B19}"/>
              </a:ext>
            </a:extLst>
          </p:cNvPr>
          <p:cNvSpPr>
            <a:spLocks noGrp="1"/>
          </p:cNvSpPr>
          <p:nvPr>
            <p:ph type="ftr" sz="quarter" idx="4294967295"/>
          </p:nvPr>
        </p:nvSpPr>
        <p:spPr bwMode="auto">
          <a:xfrm>
            <a:off x="0" y="6629400"/>
            <a:ext cx="3810000" cy="228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000">
                <a:latin typeface="Franklin Gothic Book" panose="020B0503020102020204" pitchFamily="34" charset="0"/>
              </a:rPr>
              <a:t>Jukić, Vrbsky, Nestorov – Database Systems </a:t>
            </a:r>
          </a:p>
        </p:txBody>
      </p:sp>
      <p:sp>
        <p:nvSpPr>
          <p:cNvPr id="48131" name="Slide Number Placeholder 2">
            <a:extLst>
              <a:ext uri="{FF2B5EF4-FFF2-40B4-BE49-F238E27FC236}">
                <a16:creationId xmlns:a16="http://schemas.microsoft.com/office/drawing/2014/main" id="{671420A0-79D2-4D77-A850-9D53F6B5E027}"/>
              </a:ext>
            </a:extLst>
          </p:cNvPr>
          <p:cNvSpPr>
            <a:spLocks noGrp="1"/>
          </p:cNvSpPr>
          <p:nvPr>
            <p:ph type="sldNum" sz="quarter" idx="4294967295"/>
          </p:nvPr>
        </p:nvSpPr>
        <p:spPr bwMode="auto">
          <a:xfrm>
            <a:off x="7924800" y="6629400"/>
            <a:ext cx="1219200" cy="228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900">
                <a:latin typeface="Franklin Gothic Book" panose="020B0503020102020204" pitchFamily="34" charset="0"/>
              </a:rPr>
              <a:t>Chapter 2 – Slide  </a:t>
            </a:r>
            <a:fld id="{B0C5454D-6EDF-424C-B185-81EAC00A0549}" type="slidenum">
              <a:rPr kumimoji="0" lang="en-US" altLang="en-US" sz="900" b="1">
                <a:latin typeface="Franklin Gothic Book" panose="020B0503020102020204" pitchFamily="34" charset="0"/>
              </a:rPr>
              <a:pPr>
                <a:spcBef>
                  <a:spcPct val="0"/>
                </a:spcBef>
                <a:buClrTx/>
                <a:buSzTx/>
                <a:buFontTx/>
                <a:buNone/>
              </a:pPr>
              <a:t>28</a:t>
            </a:fld>
            <a:endParaRPr kumimoji="0" lang="en-US" altLang="en-US" sz="900" b="1">
              <a:latin typeface="Franklin Gothic Book" panose="020B0503020102020204" pitchFamily="34" charset="0"/>
            </a:endParaRPr>
          </a:p>
        </p:txBody>
      </p:sp>
      <p:sp>
        <p:nvSpPr>
          <p:cNvPr id="48132" name="Content Placeholder 2">
            <a:extLst>
              <a:ext uri="{FF2B5EF4-FFF2-40B4-BE49-F238E27FC236}">
                <a16:creationId xmlns:a16="http://schemas.microsoft.com/office/drawing/2014/main" id="{2DB1E9C9-0894-4B8B-9E23-7A03021E17E3}"/>
              </a:ext>
            </a:extLst>
          </p:cNvPr>
          <p:cNvSpPr txBox="1">
            <a:spLocks/>
          </p:cNvSpPr>
          <p:nvPr/>
        </p:nvSpPr>
        <p:spPr bwMode="auto">
          <a:xfrm>
            <a:off x="-11113" y="0"/>
            <a:ext cx="8686801"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eaLnBrk="1" hangingPunct="1">
              <a:lnSpc>
                <a:spcPct val="90000"/>
              </a:lnSpc>
              <a:spcBef>
                <a:spcPct val="20000"/>
              </a:spcBef>
              <a:buClr>
                <a:schemeClr val="accent1"/>
              </a:buClr>
              <a:buSzPct val="70000"/>
              <a:buFont typeface="Wingdings 2" panose="05020102010507070707" pitchFamily="18" charset="2"/>
              <a:buNone/>
            </a:pPr>
            <a:r>
              <a:rPr kumimoji="0" lang="en-US" altLang="en-US" sz="2000" b="1">
                <a:solidFill>
                  <a:schemeClr val="tx2"/>
                </a:solidFill>
                <a:latin typeface="Franklin Gothic Book" panose="020B0503020102020204" pitchFamily="34" charset="0"/>
              </a:rPr>
              <a:t>ER diagram example: </a:t>
            </a:r>
            <a:r>
              <a:rPr kumimoji="0" lang="en-US" altLang="en-US" sz="2000">
                <a:solidFill>
                  <a:schemeClr val="tx2"/>
                </a:solidFill>
                <a:latin typeface="Franklin Gothic Book" panose="020B0503020102020204" pitchFamily="34" charset="0"/>
              </a:rPr>
              <a:t>ZAGI Retail Company Sales Department Database</a:t>
            </a:r>
          </a:p>
        </p:txBody>
      </p:sp>
      <p:pic>
        <p:nvPicPr>
          <p:cNvPr id="48133" name="Picture 2">
            <a:extLst>
              <a:ext uri="{FF2B5EF4-FFF2-40B4-BE49-F238E27FC236}">
                <a16:creationId xmlns:a16="http://schemas.microsoft.com/office/drawing/2014/main" id="{975ECF76-EF12-4890-8FDF-0724CD82BD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 y="457200"/>
            <a:ext cx="882015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a:extLst>
              <a:ext uri="{FF2B5EF4-FFF2-40B4-BE49-F238E27FC236}">
                <a16:creationId xmlns:a16="http://schemas.microsoft.com/office/drawing/2014/main" id="{74DED5E8-DB4E-43BF-B2BF-BE028FF93973}"/>
              </a:ext>
            </a:extLst>
          </p:cNvPr>
          <p:cNvSpPr>
            <a:spLocks noGrp="1" noChangeArrowheads="1"/>
          </p:cNvSpPr>
          <p:nvPr>
            <p:ph type="title"/>
          </p:nvPr>
        </p:nvSpPr>
        <p:spPr>
          <a:xfrm>
            <a:off x="850900" y="220663"/>
            <a:ext cx="8077200" cy="609600"/>
          </a:xfrm>
        </p:spPr>
        <p:txBody>
          <a:bodyPr/>
          <a:lstStyle/>
          <a:p>
            <a:pPr>
              <a:defRPr/>
            </a:pPr>
            <a:r>
              <a:rPr lang="en-US" dirty="0">
                <a:ea typeface="+mj-ea"/>
              </a:rPr>
              <a:t>Degree of a Relationship Set</a:t>
            </a:r>
          </a:p>
        </p:txBody>
      </p:sp>
      <p:sp>
        <p:nvSpPr>
          <p:cNvPr id="11267" name="Rectangle 3">
            <a:extLst>
              <a:ext uri="{FF2B5EF4-FFF2-40B4-BE49-F238E27FC236}">
                <a16:creationId xmlns:a16="http://schemas.microsoft.com/office/drawing/2014/main" id="{DC4B8FEC-CFB4-41B5-B65C-ACD5862CC9E5}"/>
              </a:ext>
            </a:extLst>
          </p:cNvPr>
          <p:cNvSpPr>
            <a:spLocks noGrp="1" noChangeArrowheads="1"/>
          </p:cNvSpPr>
          <p:nvPr>
            <p:ph type="body" idx="1"/>
          </p:nvPr>
        </p:nvSpPr>
        <p:spPr>
          <a:xfrm>
            <a:off x="715963" y="830263"/>
            <a:ext cx="7512050" cy="5632450"/>
          </a:xfrm>
        </p:spPr>
        <p:txBody>
          <a:bodyPr/>
          <a:lstStyle/>
          <a:p>
            <a:pPr>
              <a:defRPr/>
            </a:pPr>
            <a:r>
              <a:rPr lang="en-US" altLang="en-US" b="1" dirty="0"/>
              <a:t>Degree of a relationship - </a:t>
            </a:r>
            <a:r>
              <a:rPr lang="en-US" altLang="en-US" dirty="0"/>
              <a:t>reflects how many entities are involved in the relationship</a:t>
            </a:r>
          </a:p>
          <a:p>
            <a:pPr>
              <a:defRPr/>
            </a:pPr>
            <a:r>
              <a:rPr lang="en-US" altLang="en-US" b="1" dirty="0">
                <a:solidFill>
                  <a:srgbClr val="000099"/>
                </a:solidFill>
              </a:rPr>
              <a:t>binary relationship</a:t>
            </a:r>
          </a:p>
          <a:p>
            <a:pPr lvl="1">
              <a:defRPr/>
            </a:pPr>
            <a:r>
              <a:rPr lang="en-US" altLang="en-US" dirty="0"/>
              <a:t>involve two entity sets (or degree two). </a:t>
            </a:r>
          </a:p>
          <a:p>
            <a:pPr lvl="1">
              <a:defRPr/>
            </a:pPr>
            <a:r>
              <a:rPr lang="en-US" altLang="en-US" dirty="0"/>
              <a:t>most relationship sets in a database system are binary.</a:t>
            </a:r>
          </a:p>
          <a:p>
            <a:pPr marL="0" indent="0">
              <a:buFont typeface="Monotype Sorts" charset="2"/>
              <a:buNone/>
              <a:defRPr/>
            </a:pPr>
            <a:endParaRPr lang="en-US" altLang="en-US" dirty="0"/>
          </a:p>
          <a:p>
            <a:pPr>
              <a:defRPr/>
            </a:pPr>
            <a:r>
              <a:rPr lang="en-US" altLang="en-US" b="1" dirty="0">
                <a:solidFill>
                  <a:srgbClr val="000099"/>
                </a:solidFill>
              </a:rPr>
              <a:t>Ternary</a:t>
            </a:r>
            <a:r>
              <a:rPr lang="en-US" altLang="en-US" dirty="0"/>
              <a:t> </a:t>
            </a:r>
            <a:r>
              <a:rPr lang="en-US" altLang="en-US" b="1" dirty="0">
                <a:solidFill>
                  <a:srgbClr val="000099"/>
                </a:solidFill>
              </a:rPr>
              <a:t>relationship</a:t>
            </a:r>
          </a:p>
          <a:p>
            <a:pPr lvl="1">
              <a:defRPr/>
            </a:pPr>
            <a:r>
              <a:rPr lang="en-US" altLang="en-US" dirty="0"/>
              <a:t>Involves 3 entities</a:t>
            </a:r>
          </a:p>
          <a:p>
            <a:pPr lvl="2">
              <a:buClr>
                <a:srgbClr val="CC6600"/>
              </a:buClr>
              <a:buSzPct val="105000"/>
              <a:defRPr/>
            </a:pPr>
            <a:r>
              <a:rPr lang="en-US" altLang="en-US" dirty="0"/>
              <a:t>Example: </a:t>
            </a:r>
            <a:r>
              <a:rPr lang="en-US" altLang="en-US" i="1" dirty="0">
                <a:solidFill>
                  <a:srgbClr val="FF0000"/>
                </a:solidFill>
              </a:rPr>
              <a:t>students</a:t>
            </a:r>
            <a:r>
              <a:rPr lang="en-US" altLang="en-US" dirty="0">
                <a:solidFill>
                  <a:srgbClr val="FF0000"/>
                </a:solidFill>
              </a:rPr>
              <a:t> work on research </a:t>
            </a:r>
            <a:r>
              <a:rPr lang="en-US" altLang="en-US" i="1" dirty="0">
                <a:solidFill>
                  <a:srgbClr val="FF0000"/>
                </a:solidFill>
              </a:rPr>
              <a:t>projects</a:t>
            </a:r>
            <a:r>
              <a:rPr lang="en-US" altLang="en-US" dirty="0">
                <a:solidFill>
                  <a:srgbClr val="FF0000"/>
                </a:solidFill>
              </a:rPr>
              <a:t> under the guidance of an </a:t>
            </a:r>
            <a:r>
              <a:rPr lang="en-US" altLang="en-US" i="1" dirty="0">
                <a:solidFill>
                  <a:srgbClr val="FF0000"/>
                </a:solidFill>
              </a:rPr>
              <a:t>instructor</a:t>
            </a:r>
            <a:r>
              <a:rPr lang="en-US" altLang="en-US" dirty="0"/>
              <a:t>. </a:t>
            </a:r>
          </a:p>
          <a:p>
            <a:pPr lvl="3">
              <a:buClr>
                <a:srgbClr val="CC6600"/>
              </a:buClr>
              <a:buSzPct val="105000"/>
              <a:defRPr/>
            </a:pPr>
            <a:r>
              <a:rPr lang="en-US" altLang="en-US" dirty="0"/>
              <a:t>relationship </a:t>
            </a:r>
            <a:r>
              <a:rPr lang="en-US" altLang="en-US" b="1" i="1" dirty="0" err="1"/>
              <a:t>proj_guide</a:t>
            </a:r>
            <a:r>
              <a:rPr lang="en-US" altLang="en-US" dirty="0"/>
              <a:t> is a ternary relationship between </a:t>
            </a:r>
            <a:r>
              <a:rPr lang="en-US" altLang="en-US" i="1" dirty="0"/>
              <a:t>instructor, student, </a:t>
            </a:r>
            <a:r>
              <a:rPr lang="en-US" altLang="en-US" dirty="0"/>
              <a:t>and </a:t>
            </a:r>
            <a:r>
              <a:rPr lang="en-US" altLang="en-US" i="1" dirty="0"/>
              <a:t>project</a:t>
            </a:r>
            <a:endParaRPr kumimoji="0" lang="en-US" altLang="en-US" dirty="0"/>
          </a:p>
          <a:p>
            <a:pPr>
              <a:defRPr/>
            </a:pPr>
            <a:endParaRPr lang="en-US" altLang="en-US" b="1" dirty="0">
              <a:solidFill>
                <a:srgbClr val="000099"/>
              </a:solidFill>
            </a:endParaRPr>
          </a:p>
          <a:p>
            <a:pPr>
              <a:defRPr/>
            </a:pPr>
            <a:r>
              <a:rPr lang="en-US" altLang="en-US" b="1" dirty="0">
                <a:solidFill>
                  <a:srgbClr val="000099"/>
                </a:solidFill>
              </a:rPr>
              <a:t>Unary relationship </a:t>
            </a:r>
            <a:r>
              <a:rPr lang="en-US" altLang="en-US" b="1" dirty="0"/>
              <a:t>(recursive relationship) </a:t>
            </a:r>
            <a:endParaRPr lang="en-US" altLang="en-US" b="1" dirty="0">
              <a:solidFill>
                <a:srgbClr val="000099"/>
              </a:solidFill>
            </a:endParaRPr>
          </a:p>
          <a:p>
            <a:pPr lvl="1">
              <a:defRPr/>
            </a:pPr>
            <a:r>
              <a:rPr lang="en-US" altLang="en-US" b="1" dirty="0">
                <a:solidFill>
                  <a:srgbClr val="000099"/>
                </a:solidFill>
              </a:rPr>
              <a:t>Occurs when an entity is involved in a relationship  with itself.</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1D905-E3DD-47D0-A906-435D7957B40B}"/>
              </a:ext>
            </a:extLst>
          </p:cNvPr>
          <p:cNvSpPr>
            <a:spLocks noGrp="1"/>
          </p:cNvSpPr>
          <p:nvPr>
            <p:ph type="title"/>
          </p:nvPr>
        </p:nvSpPr>
        <p:spPr>
          <a:xfrm>
            <a:off x="814388" y="254000"/>
            <a:ext cx="8077200" cy="609600"/>
          </a:xfrm>
        </p:spPr>
        <p:txBody>
          <a:bodyPr/>
          <a:lstStyle/>
          <a:p>
            <a:pPr>
              <a:defRPr/>
            </a:pPr>
            <a:r>
              <a:rPr lang="en-US" altLang="en-US" dirty="0"/>
              <a:t>ENTITIES / SETS</a:t>
            </a:r>
            <a:endParaRPr lang="en-US" dirty="0"/>
          </a:p>
        </p:txBody>
      </p:sp>
      <p:sp>
        <p:nvSpPr>
          <p:cNvPr id="11267" name="Content Placeholder 2">
            <a:extLst>
              <a:ext uri="{FF2B5EF4-FFF2-40B4-BE49-F238E27FC236}">
                <a16:creationId xmlns:a16="http://schemas.microsoft.com/office/drawing/2014/main" id="{61A10D0E-4D27-4CB0-8C82-A89FCBEEC725}"/>
              </a:ext>
            </a:extLst>
          </p:cNvPr>
          <p:cNvSpPr>
            <a:spLocks noGrp="1"/>
          </p:cNvSpPr>
          <p:nvPr>
            <p:ph idx="1"/>
          </p:nvPr>
        </p:nvSpPr>
        <p:spPr>
          <a:xfrm>
            <a:off x="398463" y="1093788"/>
            <a:ext cx="8077200" cy="4903787"/>
          </a:xfrm>
        </p:spPr>
        <p:txBody>
          <a:bodyPr/>
          <a:lstStyle/>
          <a:p>
            <a:pPr eaLnBrk="1" hangingPunct="1">
              <a:defRPr/>
            </a:pPr>
            <a:r>
              <a:rPr lang="en-US" altLang="en-US" sz="2400" b="1" dirty="0">
                <a:solidFill>
                  <a:schemeClr val="bg1">
                    <a:lumMod val="50000"/>
                  </a:schemeClr>
                </a:solidFill>
              </a:rPr>
              <a:t>Entity instances </a:t>
            </a:r>
            <a:r>
              <a:rPr lang="en-US" altLang="en-US" sz="2400" b="1" dirty="0"/>
              <a:t>(entity members one entity sets) </a:t>
            </a:r>
            <a:r>
              <a:rPr lang="en-US" altLang="en-US" sz="2400" dirty="0"/>
              <a:t>- occurrences of an entity</a:t>
            </a:r>
          </a:p>
          <a:p>
            <a:pPr lvl="1" eaLnBrk="1" hangingPunct="1">
              <a:defRPr/>
            </a:pPr>
            <a:r>
              <a:rPr lang="en-US" altLang="en-US" sz="2400" dirty="0"/>
              <a:t>Entities themselves are depicted in the ER diagrams while entity instances are not</a:t>
            </a:r>
          </a:p>
          <a:p>
            <a:pPr lvl="1" eaLnBrk="1" hangingPunct="1">
              <a:defRPr/>
            </a:pPr>
            <a:r>
              <a:rPr lang="en-US" altLang="en-US" sz="2400" dirty="0"/>
              <a:t>Entity instances are eventually recorded in the database that is created based on the ER diagram</a:t>
            </a:r>
          </a:p>
          <a:p>
            <a:pPr lvl="1">
              <a:defRPr/>
            </a:pPr>
            <a:endParaRPr lang="en-US" altLang="en-US" sz="2400" dirty="0"/>
          </a:p>
          <a:p>
            <a:pPr lvl="1">
              <a:defRPr/>
            </a:pPr>
            <a:r>
              <a:rPr lang="en-US" altLang="en-US" sz="2400" dirty="0"/>
              <a:t>An </a:t>
            </a:r>
            <a:r>
              <a:rPr lang="en-US" altLang="en-US" sz="2400" b="1" dirty="0">
                <a:solidFill>
                  <a:srgbClr val="000099"/>
                </a:solidFill>
              </a:rPr>
              <a:t>entity set</a:t>
            </a:r>
            <a:r>
              <a:rPr lang="en-US" altLang="en-US" sz="2400" dirty="0"/>
              <a:t> (or entity instances) is a set of entities of the same type that share the same properties.</a:t>
            </a:r>
          </a:p>
          <a:p>
            <a:pPr lvl="2">
              <a:defRPr/>
            </a:pPr>
            <a:r>
              <a:rPr lang="en-US" altLang="en-US" sz="2400" dirty="0"/>
              <a:t>Example: set of all persons, companies, trees, holidays</a:t>
            </a:r>
          </a:p>
          <a:p>
            <a:pPr>
              <a:defRPr/>
            </a:pPr>
            <a:endParaRPr lang="en-US" altLang="en-US" sz="2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tle 1">
            <a:extLst>
              <a:ext uri="{FF2B5EF4-FFF2-40B4-BE49-F238E27FC236}">
                <a16:creationId xmlns:a16="http://schemas.microsoft.com/office/drawing/2014/main" id="{8058E14C-63F1-40F6-983D-C5ABFE692105}"/>
              </a:ext>
            </a:extLst>
          </p:cNvPr>
          <p:cNvSpPr>
            <a:spLocks noGrp="1"/>
          </p:cNvSpPr>
          <p:nvPr>
            <p:ph type="title"/>
          </p:nvPr>
        </p:nvSpPr>
        <p:spPr>
          <a:xfrm>
            <a:off x="814388" y="92075"/>
            <a:ext cx="8077200" cy="609600"/>
          </a:xfrm>
        </p:spPr>
        <p:txBody>
          <a:bodyPr/>
          <a:lstStyle/>
          <a:p>
            <a:pPr eaLnBrk="1" hangingPunct="1">
              <a:defRPr/>
            </a:pPr>
            <a:r>
              <a:rPr altLang="en-US"/>
              <a:t>TERNARY RELATIONSHIP </a:t>
            </a:r>
          </a:p>
        </p:txBody>
      </p:sp>
      <p:sp>
        <p:nvSpPr>
          <p:cNvPr id="52227" name="Content Placeholder 2">
            <a:extLst>
              <a:ext uri="{FF2B5EF4-FFF2-40B4-BE49-F238E27FC236}">
                <a16:creationId xmlns:a16="http://schemas.microsoft.com/office/drawing/2014/main" id="{97AB8164-381C-4E54-AC6F-3F1AC517387E}"/>
              </a:ext>
            </a:extLst>
          </p:cNvPr>
          <p:cNvSpPr>
            <a:spLocks noGrp="1" noChangeArrowheads="1"/>
          </p:cNvSpPr>
          <p:nvPr>
            <p:ph idx="1"/>
          </p:nvPr>
        </p:nvSpPr>
        <p:spPr>
          <a:xfrm>
            <a:off x="292100" y="1219200"/>
            <a:ext cx="8686800" cy="4525963"/>
          </a:xfrm>
        </p:spPr>
        <p:txBody>
          <a:bodyPr/>
          <a:lstStyle/>
          <a:p>
            <a:pPr marL="0" indent="0" eaLnBrk="1" hangingPunct="1">
              <a:buFont typeface="Wingdings" panose="05000000000000000000" pitchFamily="2" charset="2"/>
              <a:buNone/>
            </a:pPr>
            <a:r>
              <a:rPr lang="en-US" altLang="en-US"/>
              <a:t>Three binary relationships that are insufficient for depicting given requirements</a:t>
            </a:r>
          </a:p>
        </p:txBody>
      </p:sp>
      <p:sp>
        <p:nvSpPr>
          <p:cNvPr id="52228" name="Footer Placeholder 3">
            <a:extLst>
              <a:ext uri="{FF2B5EF4-FFF2-40B4-BE49-F238E27FC236}">
                <a16:creationId xmlns:a16="http://schemas.microsoft.com/office/drawing/2014/main" id="{E8EB106E-ABDE-463C-8526-F9F39539E14E}"/>
              </a:ext>
            </a:extLst>
          </p:cNvPr>
          <p:cNvSpPr>
            <a:spLocks noGrp="1"/>
          </p:cNvSpPr>
          <p:nvPr>
            <p:ph type="ftr" sz="quarter" idx="4294967295"/>
          </p:nvPr>
        </p:nvSpPr>
        <p:spPr bwMode="auto">
          <a:xfrm>
            <a:off x="0" y="6629400"/>
            <a:ext cx="3810000" cy="228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000">
                <a:latin typeface="Franklin Gothic Book" panose="020B0503020102020204" pitchFamily="34" charset="0"/>
              </a:rPr>
              <a:t>Jukić, Vrbsky, Nestorov – Database Systems </a:t>
            </a:r>
          </a:p>
        </p:txBody>
      </p:sp>
      <p:sp>
        <p:nvSpPr>
          <p:cNvPr id="52229" name="Slide Number Placeholder 15">
            <a:extLst>
              <a:ext uri="{FF2B5EF4-FFF2-40B4-BE49-F238E27FC236}">
                <a16:creationId xmlns:a16="http://schemas.microsoft.com/office/drawing/2014/main" id="{3839377A-CC3F-437C-B2F7-97E2B0D3F6BD}"/>
              </a:ext>
            </a:extLst>
          </p:cNvPr>
          <p:cNvSpPr>
            <a:spLocks noGrp="1"/>
          </p:cNvSpPr>
          <p:nvPr>
            <p:ph type="sldNum" sz="quarter" idx="4294967295"/>
          </p:nvPr>
        </p:nvSpPr>
        <p:spPr bwMode="auto">
          <a:xfrm>
            <a:off x="7924800" y="6629400"/>
            <a:ext cx="1219200" cy="228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900">
                <a:latin typeface="Franklin Gothic Book" panose="020B0503020102020204" pitchFamily="34" charset="0"/>
              </a:rPr>
              <a:t>Chapter 2 – Slide  </a:t>
            </a:r>
            <a:fld id="{0CBE5403-2B58-4820-8F99-D5F6AA2BC9A1}" type="slidenum">
              <a:rPr kumimoji="0" lang="en-US" altLang="en-US" sz="900" b="1">
                <a:latin typeface="Franklin Gothic Book" panose="020B0503020102020204" pitchFamily="34" charset="0"/>
              </a:rPr>
              <a:pPr>
                <a:spcBef>
                  <a:spcPct val="0"/>
                </a:spcBef>
                <a:buClrTx/>
                <a:buSzTx/>
                <a:buFontTx/>
                <a:buNone/>
              </a:pPr>
              <a:t>30</a:t>
            </a:fld>
            <a:endParaRPr kumimoji="0" lang="en-US" altLang="en-US" sz="900" b="1">
              <a:latin typeface="Franklin Gothic Book" panose="020B0503020102020204" pitchFamily="34" charset="0"/>
            </a:endParaRPr>
          </a:p>
        </p:txBody>
      </p:sp>
      <p:pic>
        <p:nvPicPr>
          <p:cNvPr id="52230" name="Picture 2">
            <a:extLst>
              <a:ext uri="{FF2B5EF4-FFF2-40B4-BE49-F238E27FC236}">
                <a16:creationId xmlns:a16="http://schemas.microsoft.com/office/drawing/2014/main" id="{7A49FDED-0C2F-4054-88DD-A6B533432B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022475"/>
            <a:ext cx="5881688"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a:extLst>
              <a:ext uri="{FF2B5EF4-FFF2-40B4-BE49-F238E27FC236}">
                <a16:creationId xmlns:a16="http://schemas.microsoft.com/office/drawing/2014/main" id="{AF0677DA-EE9D-464A-AC11-F630F30D4753}"/>
              </a:ext>
            </a:extLst>
          </p:cNvPr>
          <p:cNvSpPr>
            <a:spLocks noGrp="1"/>
          </p:cNvSpPr>
          <p:nvPr>
            <p:ph type="title"/>
          </p:nvPr>
        </p:nvSpPr>
        <p:spPr>
          <a:xfrm>
            <a:off x="814388" y="92075"/>
            <a:ext cx="8077200" cy="609600"/>
          </a:xfrm>
        </p:spPr>
        <p:txBody>
          <a:bodyPr/>
          <a:lstStyle/>
          <a:p>
            <a:pPr eaLnBrk="1" hangingPunct="1">
              <a:defRPr/>
            </a:pPr>
            <a:r>
              <a:rPr altLang="en-US"/>
              <a:t>RELATIONSHIPS</a:t>
            </a:r>
          </a:p>
        </p:txBody>
      </p:sp>
      <p:sp>
        <p:nvSpPr>
          <p:cNvPr id="54275" name="Content Placeholder 2">
            <a:extLst>
              <a:ext uri="{FF2B5EF4-FFF2-40B4-BE49-F238E27FC236}">
                <a16:creationId xmlns:a16="http://schemas.microsoft.com/office/drawing/2014/main" id="{ADBDFE5F-B77D-42A8-94ED-F87A2481F02A}"/>
              </a:ext>
            </a:extLst>
          </p:cNvPr>
          <p:cNvSpPr>
            <a:spLocks noGrp="1" noChangeArrowheads="1"/>
          </p:cNvSpPr>
          <p:nvPr>
            <p:ph idx="1"/>
          </p:nvPr>
        </p:nvSpPr>
        <p:spPr/>
        <p:txBody>
          <a:bodyPr/>
          <a:lstStyle/>
          <a:p>
            <a:pPr marL="0" indent="0" eaLnBrk="1" hangingPunct="1">
              <a:buFont typeface="Wingdings" panose="05000000000000000000" pitchFamily="2" charset="2"/>
              <a:buNone/>
            </a:pPr>
            <a:r>
              <a:rPr lang="en-US" altLang="en-US"/>
              <a:t>Unary relationship examples</a:t>
            </a:r>
          </a:p>
        </p:txBody>
      </p:sp>
      <p:sp>
        <p:nvSpPr>
          <p:cNvPr id="54276" name="Footer Placeholder 3">
            <a:extLst>
              <a:ext uri="{FF2B5EF4-FFF2-40B4-BE49-F238E27FC236}">
                <a16:creationId xmlns:a16="http://schemas.microsoft.com/office/drawing/2014/main" id="{F798F98A-6803-4336-85B1-796B1D01E0C0}"/>
              </a:ext>
            </a:extLst>
          </p:cNvPr>
          <p:cNvSpPr>
            <a:spLocks noGrp="1"/>
          </p:cNvSpPr>
          <p:nvPr>
            <p:ph type="ftr" sz="quarter" idx="4294967295"/>
          </p:nvPr>
        </p:nvSpPr>
        <p:spPr bwMode="auto">
          <a:xfrm>
            <a:off x="0" y="6629400"/>
            <a:ext cx="3810000" cy="228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000">
                <a:latin typeface="Franklin Gothic Book" panose="020B0503020102020204" pitchFamily="34" charset="0"/>
              </a:rPr>
              <a:t>Jukić, Vrbsky, Nestorov – Database Systems </a:t>
            </a:r>
          </a:p>
        </p:txBody>
      </p:sp>
      <p:sp>
        <p:nvSpPr>
          <p:cNvPr id="54277" name="Slide Number Placeholder 15">
            <a:extLst>
              <a:ext uri="{FF2B5EF4-FFF2-40B4-BE49-F238E27FC236}">
                <a16:creationId xmlns:a16="http://schemas.microsoft.com/office/drawing/2014/main" id="{3AB4BB55-0271-4C03-9751-B62D50347C5A}"/>
              </a:ext>
            </a:extLst>
          </p:cNvPr>
          <p:cNvSpPr>
            <a:spLocks noGrp="1"/>
          </p:cNvSpPr>
          <p:nvPr>
            <p:ph type="sldNum" sz="quarter" idx="4294967295"/>
          </p:nvPr>
        </p:nvSpPr>
        <p:spPr bwMode="auto">
          <a:xfrm>
            <a:off x="7924800" y="6629400"/>
            <a:ext cx="1219200" cy="228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900">
                <a:latin typeface="Franklin Gothic Book" panose="020B0503020102020204" pitchFamily="34" charset="0"/>
              </a:rPr>
              <a:t>Chapter 2 – Slide  </a:t>
            </a:r>
            <a:fld id="{D62D178C-DA8D-48F6-A4AA-9356CD44F761}" type="slidenum">
              <a:rPr kumimoji="0" lang="en-US" altLang="en-US" sz="900" b="1">
                <a:latin typeface="Franklin Gothic Book" panose="020B0503020102020204" pitchFamily="34" charset="0"/>
              </a:rPr>
              <a:pPr>
                <a:spcBef>
                  <a:spcPct val="0"/>
                </a:spcBef>
                <a:buClrTx/>
                <a:buSzTx/>
                <a:buFontTx/>
                <a:buNone/>
              </a:pPr>
              <a:t>31</a:t>
            </a:fld>
            <a:endParaRPr kumimoji="0" lang="en-US" altLang="en-US" sz="900" b="1">
              <a:latin typeface="Franklin Gothic Book" panose="020B0503020102020204" pitchFamily="34" charset="0"/>
            </a:endParaRPr>
          </a:p>
        </p:txBody>
      </p:sp>
      <p:pic>
        <p:nvPicPr>
          <p:cNvPr id="54278" name="Picture 2">
            <a:extLst>
              <a:ext uri="{FF2B5EF4-FFF2-40B4-BE49-F238E27FC236}">
                <a16:creationId xmlns:a16="http://schemas.microsoft.com/office/drawing/2014/main" id="{13F3F269-16F1-4D31-9756-D64FB18C9E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7338" y="2667000"/>
            <a:ext cx="6029325"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3A212-4D85-48C8-B935-4A5CA34DA05D}"/>
              </a:ext>
            </a:extLst>
          </p:cNvPr>
          <p:cNvSpPr>
            <a:spLocks noGrp="1"/>
          </p:cNvSpPr>
          <p:nvPr>
            <p:ph type="title"/>
          </p:nvPr>
        </p:nvSpPr>
        <p:spPr>
          <a:xfrm>
            <a:off x="814388" y="92075"/>
            <a:ext cx="8077200" cy="609600"/>
          </a:xfrm>
        </p:spPr>
        <p:txBody>
          <a:bodyPr/>
          <a:lstStyle/>
          <a:p>
            <a:pPr>
              <a:defRPr/>
            </a:pPr>
            <a:r>
              <a:rPr lang="en-US" dirty="0"/>
              <a:t>Relationship role</a:t>
            </a:r>
          </a:p>
        </p:txBody>
      </p:sp>
      <p:sp>
        <p:nvSpPr>
          <p:cNvPr id="43011" name="Content Placeholder 2">
            <a:extLst>
              <a:ext uri="{FF2B5EF4-FFF2-40B4-BE49-F238E27FC236}">
                <a16:creationId xmlns:a16="http://schemas.microsoft.com/office/drawing/2014/main" id="{45F4E45B-397C-4070-8009-8B3F91DA04A7}"/>
              </a:ext>
            </a:extLst>
          </p:cNvPr>
          <p:cNvSpPr>
            <a:spLocks noGrp="1"/>
          </p:cNvSpPr>
          <p:nvPr>
            <p:ph idx="1"/>
          </p:nvPr>
        </p:nvSpPr>
        <p:spPr/>
        <p:txBody>
          <a:bodyPr/>
          <a:lstStyle/>
          <a:p>
            <a:pPr>
              <a:defRPr/>
            </a:pPr>
            <a:r>
              <a:rPr kumimoji="0" lang="en-US" altLang="en-US" b="1" dirty="0"/>
              <a:t>Relationship roles </a:t>
            </a:r>
            <a:r>
              <a:rPr kumimoji="0" lang="en-US" altLang="en-US" dirty="0"/>
              <a:t>- additional syntax that can be used in ER diagrams at the discretion of a data modeler to clarify the role of each entity in a relationship</a:t>
            </a:r>
          </a:p>
          <a:p>
            <a:pPr lvl="1">
              <a:defRPr/>
            </a:pPr>
            <a:r>
              <a:rPr kumimoji="0" lang="en-US" altLang="en-US" dirty="0"/>
              <a:t>Each occurrence of an entity set plays a “</a:t>
            </a:r>
            <a:r>
              <a:rPr kumimoji="0" lang="en-US" altLang="en-US" b="1" dirty="0">
                <a:solidFill>
                  <a:schemeClr val="bg1">
                    <a:lumMod val="50000"/>
                  </a:schemeClr>
                </a:solidFill>
              </a:rPr>
              <a:t>role</a:t>
            </a:r>
            <a:r>
              <a:rPr kumimoji="0" lang="en-US" altLang="en-US" dirty="0"/>
              <a:t>” in the relationship</a:t>
            </a:r>
          </a:p>
          <a:p>
            <a:pPr lvl="1">
              <a:defRPr/>
            </a:pPr>
            <a:r>
              <a:rPr kumimoji="0" lang="en-US" altLang="en-US" dirty="0"/>
              <a:t>Useful in </a:t>
            </a:r>
            <a:r>
              <a:rPr kumimoji="0" lang="en-US" altLang="en-US" dirty="0">
                <a:solidFill>
                  <a:srgbClr val="00B0F0"/>
                </a:solidFill>
              </a:rPr>
              <a:t>unary</a:t>
            </a:r>
            <a:r>
              <a:rPr kumimoji="0" lang="en-US" altLang="en-US" dirty="0"/>
              <a:t> relationships</a:t>
            </a:r>
          </a:p>
          <a:p>
            <a:pPr>
              <a:defRPr/>
            </a:pPr>
            <a:endParaRPr kumimoji="0" lang="en-US" altLang="en-US" dirty="0"/>
          </a:p>
          <a:p>
            <a:pPr lvl="1">
              <a:defRPr/>
            </a:pPr>
            <a:endParaRPr lang="en-US" altLang="en-US" sz="1600" dirty="0"/>
          </a:p>
          <a:p>
            <a:pPr>
              <a:defRPr/>
            </a:pPr>
            <a:endParaRPr lang="en-US" altLang="en-US" dirty="0"/>
          </a:p>
        </p:txBody>
      </p:sp>
      <p:pic>
        <p:nvPicPr>
          <p:cNvPr id="56324" name="Picture 2">
            <a:extLst>
              <a:ext uri="{FF2B5EF4-FFF2-40B4-BE49-F238E27FC236}">
                <a16:creationId xmlns:a16="http://schemas.microsoft.com/office/drawing/2014/main" id="{967F9310-395F-4872-9916-4AE0402B8B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388" y="3003550"/>
            <a:ext cx="7815262" cy="320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a:extLst>
              <a:ext uri="{FF2B5EF4-FFF2-40B4-BE49-F238E27FC236}">
                <a16:creationId xmlns:a16="http://schemas.microsoft.com/office/drawing/2014/main" id="{B20BA153-49A1-420B-AF5A-E2AFB793C11E}"/>
              </a:ext>
            </a:extLst>
          </p:cNvPr>
          <p:cNvSpPr>
            <a:spLocks noGrp="1"/>
          </p:cNvSpPr>
          <p:nvPr>
            <p:ph type="title"/>
          </p:nvPr>
        </p:nvSpPr>
        <p:spPr>
          <a:xfrm>
            <a:off x="814388" y="92075"/>
            <a:ext cx="8077200" cy="609600"/>
          </a:xfrm>
        </p:spPr>
        <p:txBody>
          <a:bodyPr/>
          <a:lstStyle/>
          <a:p>
            <a:pPr eaLnBrk="1" hangingPunct="1">
              <a:defRPr/>
            </a:pPr>
            <a:r>
              <a:rPr altLang="en-US"/>
              <a:t>RELATIONSHIPS</a:t>
            </a:r>
          </a:p>
        </p:txBody>
      </p:sp>
      <p:sp>
        <p:nvSpPr>
          <p:cNvPr id="57347" name="Content Placeholder 2">
            <a:extLst>
              <a:ext uri="{FF2B5EF4-FFF2-40B4-BE49-F238E27FC236}">
                <a16:creationId xmlns:a16="http://schemas.microsoft.com/office/drawing/2014/main" id="{3644CF3A-D986-4D42-872D-5068F1710F41}"/>
              </a:ext>
            </a:extLst>
          </p:cNvPr>
          <p:cNvSpPr>
            <a:spLocks noGrp="1" noChangeArrowheads="1"/>
          </p:cNvSpPr>
          <p:nvPr>
            <p:ph idx="1"/>
          </p:nvPr>
        </p:nvSpPr>
        <p:spPr/>
        <p:txBody>
          <a:bodyPr/>
          <a:lstStyle/>
          <a:p>
            <a:pPr marL="0" indent="0" eaLnBrk="1" hangingPunct="1">
              <a:buFont typeface="Wingdings" panose="05000000000000000000" pitchFamily="2" charset="2"/>
              <a:buNone/>
            </a:pPr>
            <a:r>
              <a:rPr lang="en-US" altLang="en-US" sz="2000"/>
              <a:t>A binary relationship with role names</a:t>
            </a:r>
          </a:p>
        </p:txBody>
      </p:sp>
      <p:sp>
        <p:nvSpPr>
          <p:cNvPr id="57348" name="Footer Placeholder 3">
            <a:extLst>
              <a:ext uri="{FF2B5EF4-FFF2-40B4-BE49-F238E27FC236}">
                <a16:creationId xmlns:a16="http://schemas.microsoft.com/office/drawing/2014/main" id="{4B004722-8D2B-413B-82EA-BFFC09EFB2A4}"/>
              </a:ext>
            </a:extLst>
          </p:cNvPr>
          <p:cNvSpPr>
            <a:spLocks noGrp="1"/>
          </p:cNvSpPr>
          <p:nvPr>
            <p:ph type="ftr" sz="quarter" idx="4294967295"/>
          </p:nvPr>
        </p:nvSpPr>
        <p:spPr bwMode="auto">
          <a:xfrm>
            <a:off x="0" y="6629400"/>
            <a:ext cx="3810000" cy="228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000">
                <a:latin typeface="Franklin Gothic Book" panose="020B0503020102020204" pitchFamily="34" charset="0"/>
              </a:rPr>
              <a:t>Jukić, Vrbsky, Nestorov – Database Systems </a:t>
            </a:r>
          </a:p>
        </p:txBody>
      </p:sp>
      <p:sp>
        <p:nvSpPr>
          <p:cNvPr id="57349" name="Slide Number Placeholder 15">
            <a:extLst>
              <a:ext uri="{FF2B5EF4-FFF2-40B4-BE49-F238E27FC236}">
                <a16:creationId xmlns:a16="http://schemas.microsoft.com/office/drawing/2014/main" id="{76D177F7-8582-42F5-9C6D-6E9A8E2C28D6}"/>
              </a:ext>
            </a:extLst>
          </p:cNvPr>
          <p:cNvSpPr>
            <a:spLocks noGrp="1"/>
          </p:cNvSpPr>
          <p:nvPr>
            <p:ph type="sldNum" sz="quarter" idx="4294967295"/>
          </p:nvPr>
        </p:nvSpPr>
        <p:spPr bwMode="auto">
          <a:xfrm>
            <a:off x="7924800" y="6629400"/>
            <a:ext cx="1219200" cy="228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900">
                <a:latin typeface="Franklin Gothic Book" panose="020B0503020102020204" pitchFamily="34" charset="0"/>
              </a:rPr>
              <a:t>Chapter 2 – Slide  </a:t>
            </a:r>
            <a:fld id="{32DB4620-7380-4B45-9FDA-799F5D3A2A7F}" type="slidenum">
              <a:rPr kumimoji="0" lang="en-US" altLang="en-US" sz="900" b="1">
                <a:latin typeface="Franklin Gothic Book" panose="020B0503020102020204" pitchFamily="34" charset="0"/>
              </a:rPr>
              <a:pPr>
                <a:spcBef>
                  <a:spcPct val="0"/>
                </a:spcBef>
                <a:buClrTx/>
                <a:buSzTx/>
                <a:buFontTx/>
                <a:buNone/>
              </a:pPr>
              <a:t>33</a:t>
            </a:fld>
            <a:endParaRPr kumimoji="0" lang="en-US" altLang="en-US" sz="900" b="1">
              <a:latin typeface="Franklin Gothic Book" panose="020B0503020102020204" pitchFamily="34" charset="0"/>
            </a:endParaRPr>
          </a:p>
        </p:txBody>
      </p:sp>
      <p:pic>
        <p:nvPicPr>
          <p:cNvPr id="57350" name="Picture 2">
            <a:extLst>
              <a:ext uri="{FF2B5EF4-FFF2-40B4-BE49-F238E27FC236}">
                <a16:creationId xmlns:a16="http://schemas.microsoft.com/office/drawing/2014/main" id="{24CF913C-97F2-4436-9141-8646EA45F6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971800"/>
            <a:ext cx="8382000"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a:extLst>
              <a:ext uri="{FF2B5EF4-FFF2-40B4-BE49-F238E27FC236}">
                <a16:creationId xmlns:a16="http://schemas.microsoft.com/office/drawing/2014/main" id="{C3542FD7-F3C7-483A-985B-F20D3742C55C}"/>
              </a:ext>
            </a:extLst>
          </p:cNvPr>
          <p:cNvSpPr>
            <a:spLocks noGrp="1"/>
          </p:cNvSpPr>
          <p:nvPr>
            <p:ph type="title"/>
          </p:nvPr>
        </p:nvSpPr>
        <p:spPr>
          <a:xfrm>
            <a:off x="814388" y="92075"/>
            <a:ext cx="8077200" cy="609600"/>
          </a:xfrm>
        </p:spPr>
        <p:txBody>
          <a:bodyPr/>
          <a:lstStyle/>
          <a:p>
            <a:pPr eaLnBrk="1" hangingPunct="1">
              <a:defRPr/>
            </a:pPr>
            <a:r>
              <a:rPr altLang="en-US"/>
              <a:t>WEAK ENTITY</a:t>
            </a:r>
          </a:p>
        </p:txBody>
      </p:sp>
      <p:sp>
        <p:nvSpPr>
          <p:cNvPr id="59395" name="Content Placeholder 2">
            <a:extLst>
              <a:ext uri="{FF2B5EF4-FFF2-40B4-BE49-F238E27FC236}">
                <a16:creationId xmlns:a16="http://schemas.microsoft.com/office/drawing/2014/main" id="{A675E8DD-17F6-469D-8505-91B2B425B6F8}"/>
              </a:ext>
            </a:extLst>
          </p:cNvPr>
          <p:cNvSpPr>
            <a:spLocks noGrp="1" noChangeArrowheads="1"/>
          </p:cNvSpPr>
          <p:nvPr>
            <p:ph idx="1"/>
          </p:nvPr>
        </p:nvSpPr>
        <p:spPr>
          <a:xfrm>
            <a:off x="814388" y="819150"/>
            <a:ext cx="7661275" cy="4903788"/>
          </a:xfrm>
        </p:spPr>
        <p:txBody>
          <a:bodyPr/>
          <a:lstStyle/>
          <a:p>
            <a:pPr eaLnBrk="1" hangingPunct="1"/>
            <a:r>
              <a:rPr lang="en-US" altLang="en-US" b="1"/>
              <a:t>Weak entity - </a:t>
            </a:r>
            <a:r>
              <a:rPr lang="en-US" altLang="en-US"/>
              <a:t>ER diagram construct depicting an entity that does not have a unique attribute of its own</a:t>
            </a:r>
          </a:p>
          <a:p>
            <a:pPr eaLnBrk="1" hangingPunct="1"/>
            <a:r>
              <a:rPr lang="en-US" altLang="en-US" b="1"/>
              <a:t>Owner entity</a:t>
            </a:r>
            <a:r>
              <a:rPr lang="en-US" altLang="en-US"/>
              <a:t> - entity whose unique attribute provides a mechanism for identifying instances of a weak entity</a:t>
            </a:r>
          </a:p>
          <a:p>
            <a:pPr eaLnBrk="1" hangingPunct="1"/>
            <a:r>
              <a:rPr lang="en-US" altLang="en-US" b="1"/>
              <a:t>Identifying relationship </a:t>
            </a:r>
            <a:r>
              <a:rPr lang="en-US" altLang="en-US"/>
              <a:t>- relationship between a weak entity and its owner entity in which each instance of a weak entity is associated with exactly one instance of an owner entity</a:t>
            </a:r>
          </a:p>
          <a:p>
            <a:pPr lvl="1" eaLnBrk="1" hangingPunct="1"/>
            <a:r>
              <a:rPr lang="en-US" altLang="en-US"/>
              <a:t>Each weak entity must be associated with its owner entity via an identifying relationship</a:t>
            </a:r>
          </a:p>
          <a:p>
            <a:pPr lvl="1" eaLnBrk="1" hangingPunct="1"/>
            <a:r>
              <a:rPr lang="en-US" altLang="en-US"/>
              <a:t>Unique attribute from the owner entity uniquely identifies every instance of the weak entity via an identifying relationship</a:t>
            </a:r>
          </a:p>
          <a:p>
            <a:pPr lvl="1" eaLnBrk="1" hangingPunct="1"/>
            <a:endParaRPr lang="en-US" altLang="en-US"/>
          </a:p>
          <a:p>
            <a:pPr eaLnBrk="1" hangingPunct="1"/>
            <a:r>
              <a:rPr lang="en-US" altLang="en-US" b="1"/>
              <a:t>Partial key </a:t>
            </a:r>
            <a:r>
              <a:rPr lang="en-US" altLang="en-US"/>
              <a:t>- attribute of a weak entity that combined with the unique attribute of the owner entity uniquely identifies the weak entity's instances</a:t>
            </a:r>
          </a:p>
          <a:p>
            <a:pPr lvl="1" eaLnBrk="1" hangingPunct="1"/>
            <a:r>
              <a:rPr lang="en-US" altLang="en-US"/>
              <a:t>Combination of the partial key and the unique attribute from the owner entity uniquely identifies every instance of the weak entity</a:t>
            </a:r>
          </a:p>
        </p:txBody>
      </p:sp>
      <p:sp>
        <p:nvSpPr>
          <p:cNvPr id="59396" name="Footer Placeholder 3">
            <a:extLst>
              <a:ext uri="{FF2B5EF4-FFF2-40B4-BE49-F238E27FC236}">
                <a16:creationId xmlns:a16="http://schemas.microsoft.com/office/drawing/2014/main" id="{B7A99EF5-E460-4E1A-AAA4-0F3B20DD8A6D}"/>
              </a:ext>
            </a:extLst>
          </p:cNvPr>
          <p:cNvSpPr>
            <a:spLocks noGrp="1"/>
          </p:cNvSpPr>
          <p:nvPr>
            <p:ph type="ftr" sz="quarter" idx="4294967295"/>
          </p:nvPr>
        </p:nvSpPr>
        <p:spPr bwMode="auto">
          <a:xfrm>
            <a:off x="0" y="6629400"/>
            <a:ext cx="3810000" cy="228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000">
                <a:latin typeface="Franklin Gothic Book" panose="020B0503020102020204" pitchFamily="34" charset="0"/>
              </a:rPr>
              <a:t>Jukić, Vrbsky, Nestorov – Database Systems </a:t>
            </a:r>
          </a:p>
        </p:txBody>
      </p:sp>
      <p:sp>
        <p:nvSpPr>
          <p:cNvPr id="59397" name="Slide Number Placeholder 15">
            <a:extLst>
              <a:ext uri="{FF2B5EF4-FFF2-40B4-BE49-F238E27FC236}">
                <a16:creationId xmlns:a16="http://schemas.microsoft.com/office/drawing/2014/main" id="{0E290B1E-1508-41EF-A7EF-9395144FEAC4}"/>
              </a:ext>
            </a:extLst>
          </p:cNvPr>
          <p:cNvSpPr>
            <a:spLocks noGrp="1"/>
          </p:cNvSpPr>
          <p:nvPr>
            <p:ph type="sldNum" sz="quarter" idx="4294967295"/>
          </p:nvPr>
        </p:nvSpPr>
        <p:spPr bwMode="auto">
          <a:xfrm>
            <a:off x="7924800" y="6629400"/>
            <a:ext cx="1219200" cy="228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900">
                <a:latin typeface="Franklin Gothic Book" panose="020B0503020102020204" pitchFamily="34" charset="0"/>
              </a:rPr>
              <a:t>Chapter 2 – Slide  </a:t>
            </a:r>
            <a:fld id="{1695833A-55D1-4056-BC35-AAA653B5C8ED}" type="slidenum">
              <a:rPr kumimoji="0" lang="en-US" altLang="en-US" sz="900" b="1">
                <a:latin typeface="Franklin Gothic Book" panose="020B0503020102020204" pitchFamily="34" charset="0"/>
              </a:rPr>
              <a:pPr>
                <a:spcBef>
                  <a:spcPct val="0"/>
                </a:spcBef>
                <a:buClrTx/>
                <a:buSzTx/>
                <a:buFontTx/>
                <a:buNone/>
              </a:pPr>
              <a:t>34</a:t>
            </a:fld>
            <a:endParaRPr kumimoji="0" lang="en-US" altLang="en-US" sz="900" b="1">
              <a:latin typeface="Franklin Gothic Book" panose="020B050302010202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DAF82-8775-400D-8649-2D7DD88C3C4C}"/>
              </a:ext>
            </a:extLst>
          </p:cNvPr>
          <p:cNvSpPr>
            <a:spLocks noGrp="1"/>
          </p:cNvSpPr>
          <p:nvPr>
            <p:ph type="title"/>
          </p:nvPr>
        </p:nvSpPr>
        <p:spPr>
          <a:xfrm>
            <a:off x="814388" y="92075"/>
            <a:ext cx="8077200" cy="609600"/>
          </a:xfrm>
        </p:spPr>
        <p:txBody>
          <a:bodyPr/>
          <a:lstStyle/>
          <a:p>
            <a:pPr>
              <a:defRPr/>
            </a:pPr>
            <a:r>
              <a:rPr lang="en-US" dirty="0"/>
              <a:t>Weak Entities</a:t>
            </a:r>
          </a:p>
        </p:txBody>
      </p:sp>
      <p:sp>
        <p:nvSpPr>
          <p:cNvPr id="61443" name="Content Placeholder 2">
            <a:extLst>
              <a:ext uri="{FF2B5EF4-FFF2-40B4-BE49-F238E27FC236}">
                <a16:creationId xmlns:a16="http://schemas.microsoft.com/office/drawing/2014/main" id="{BD984453-DE02-4F82-8ABF-0F34215761C5}"/>
              </a:ext>
            </a:extLst>
          </p:cNvPr>
          <p:cNvSpPr>
            <a:spLocks noGrp="1" noChangeArrowheads="1"/>
          </p:cNvSpPr>
          <p:nvPr>
            <p:ph idx="1"/>
          </p:nvPr>
        </p:nvSpPr>
        <p:spPr/>
        <p:txBody>
          <a:bodyPr/>
          <a:lstStyle/>
          <a:p>
            <a:endParaRPr lang="en-US" altLang="en-US"/>
          </a:p>
        </p:txBody>
      </p:sp>
      <p:pic>
        <p:nvPicPr>
          <p:cNvPr id="61444" name="Picture 4">
            <a:extLst>
              <a:ext uri="{FF2B5EF4-FFF2-40B4-BE49-F238E27FC236}">
                <a16:creationId xmlns:a16="http://schemas.microsoft.com/office/drawing/2014/main" id="{49A79FC2-293A-459E-BE8E-DDFD338FF4E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4388" y="773113"/>
            <a:ext cx="691515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5" name="Picture 5">
            <a:extLst>
              <a:ext uri="{FF2B5EF4-FFF2-40B4-BE49-F238E27FC236}">
                <a16:creationId xmlns:a16="http://schemas.microsoft.com/office/drawing/2014/main" id="{E27D31F9-A5BD-4F1D-8741-D0701FB6B06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4388" y="1525588"/>
            <a:ext cx="77533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6" name="TextBox 6">
            <a:extLst>
              <a:ext uri="{FF2B5EF4-FFF2-40B4-BE49-F238E27FC236}">
                <a16:creationId xmlns:a16="http://schemas.microsoft.com/office/drawing/2014/main" id="{92197CDC-090B-44CB-AB9D-D3BB0556B6AF}"/>
              </a:ext>
            </a:extLst>
          </p:cNvPr>
          <p:cNvSpPr txBox="1">
            <a:spLocks noChangeArrowheads="1"/>
          </p:cNvSpPr>
          <p:nvPr/>
        </p:nvSpPr>
        <p:spPr bwMode="auto">
          <a:xfrm>
            <a:off x="6969125" y="4475163"/>
            <a:ext cx="1266825"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b="1">
                <a:solidFill>
                  <a:srgbClr val="FF0000"/>
                </a:solidFill>
              </a:rPr>
              <a:t>AptNo</a:t>
            </a:r>
            <a:r>
              <a:rPr kumimoji="0" lang="en-US" altLang="en-US">
                <a:solidFill>
                  <a:srgbClr val="FF0000"/>
                </a:solidFill>
              </a:rPr>
              <a:t> </a:t>
            </a:r>
            <a:r>
              <a:rPr kumimoji="0" lang="en-US" altLang="en-US"/>
              <a:t>is unique within each building only.</a:t>
            </a:r>
          </a:p>
          <a:p>
            <a:pPr>
              <a:spcBef>
                <a:spcPct val="0"/>
              </a:spcBef>
              <a:buClrTx/>
              <a:buSzTx/>
              <a:buFontTx/>
              <a:buNone/>
            </a:pPr>
            <a:endParaRPr kumimoji="0" lang="en-US" altLang="en-US"/>
          </a:p>
        </p:txBody>
      </p:sp>
      <p:sp>
        <p:nvSpPr>
          <p:cNvPr id="61447" name="Left Brace 8">
            <a:extLst>
              <a:ext uri="{FF2B5EF4-FFF2-40B4-BE49-F238E27FC236}">
                <a16:creationId xmlns:a16="http://schemas.microsoft.com/office/drawing/2014/main" id="{70E10D45-C2E0-4066-B464-654A15F7389B}"/>
              </a:ext>
            </a:extLst>
          </p:cNvPr>
          <p:cNvSpPr>
            <a:spLocks/>
          </p:cNvSpPr>
          <p:nvPr/>
        </p:nvSpPr>
        <p:spPr bwMode="auto">
          <a:xfrm>
            <a:off x="311150" y="2133600"/>
            <a:ext cx="568325" cy="1266825"/>
          </a:xfrm>
          <a:prstGeom prst="leftBrace">
            <a:avLst>
              <a:gd name="adj1" fmla="val 8338"/>
              <a:gd name="adj2" fmla="val 50000"/>
            </a:avLst>
          </a:prstGeom>
          <a:solidFill>
            <a:schemeClr val="accent1"/>
          </a:solidFill>
          <a:ln w="9525" algn="ctr">
            <a:solidFill>
              <a:schemeClr val="tx1"/>
            </a:solidFill>
            <a:round/>
            <a:headEnd/>
            <a:tailEnd/>
          </a:ln>
        </p:spPr>
        <p:txBody>
          <a:bodyPr wrap="none"/>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en-US"/>
          </a:p>
        </p:txBody>
      </p:sp>
      <p:sp>
        <p:nvSpPr>
          <p:cNvPr id="61448" name="TextBox 9">
            <a:extLst>
              <a:ext uri="{FF2B5EF4-FFF2-40B4-BE49-F238E27FC236}">
                <a16:creationId xmlns:a16="http://schemas.microsoft.com/office/drawing/2014/main" id="{009F7078-4C41-4059-BD59-FB94F489021E}"/>
              </a:ext>
            </a:extLst>
          </p:cNvPr>
          <p:cNvSpPr txBox="1">
            <a:spLocks noChangeArrowheads="1"/>
          </p:cNvSpPr>
          <p:nvPr/>
        </p:nvSpPr>
        <p:spPr bwMode="auto">
          <a:xfrm rot="-5400000">
            <a:off x="219075" y="2476500"/>
            <a:ext cx="10302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b="1">
                <a:solidFill>
                  <a:srgbClr val="FF0000"/>
                </a:solidFill>
              </a:rPr>
              <a:t>Owner</a:t>
            </a:r>
          </a:p>
        </p:txBody>
      </p:sp>
      <p:pic>
        <p:nvPicPr>
          <p:cNvPr id="61449" name="Picture 2">
            <a:extLst>
              <a:ext uri="{FF2B5EF4-FFF2-40B4-BE49-F238E27FC236}">
                <a16:creationId xmlns:a16="http://schemas.microsoft.com/office/drawing/2014/main" id="{4DEF502E-C50B-4E3B-A59A-339FEA1069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5363" y="1765300"/>
            <a:ext cx="6062662" cy="450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50" name="TextBox 10">
            <a:extLst>
              <a:ext uri="{FF2B5EF4-FFF2-40B4-BE49-F238E27FC236}">
                <a16:creationId xmlns:a16="http://schemas.microsoft.com/office/drawing/2014/main" id="{CD8C27B9-DA51-4F71-A8CD-D9223B81FC51}"/>
              </a:ext>
            </a:extLst>
          </p:cNvPr>
          <p:cNvSpPr txBox="1">
            <a:spLocks noChangeArrowheads="1"/>
          </p:cNvSpPr>
          <p:nvPr/>
        </p:nvSpPr>
        <p:spPr bwMode="auto">
          <a:xfrm>
            <a:off x="6265863" y="2751138"/>
            <a:ext cx="13398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b="1">
                <a:solidFill>
                  <a:srgbClr val="FF0000"/>
                </a:solidFill>
              </a:rPr>
              <a:t>Weak entity</a:t>
            </a:r>
          </a:p>
        </p:txBody>
      </p:sp>
      <p:sp>
        <p:nvSpPr>
          <p:cNvPr id="61451" name="TextBox 7">
            <a:extLst>
              <a:ext uri="{FF2B5EF4-FFF2-40B4-BE49-F238E27FC236}">
                <a16:creationId xmlns:a16="http://schemas.microsoft.com/office/drawing/2014/main" id="{2DA55A5F-7FB1-4D79-9A94-107724274E5A}"/>
              </a:ext>
            </a:extLst>
          </p:cNvPr>
          <p:cNvSpPr txBox="1">
            <a:spLocks noChangeArrowheads="1"/>
          </p:cNvSpPr>
          <p:nvPr/>
        </p:nvSpPr>
        <p:spPr bwMode="auto">
          <a:xfrm>
            <a:off x="3816350" y="1905000"/>
            <a:ext cx="17494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t>discriminator </a:t>
            </a:r>
            <a:r>
              <a:rPr kumimoji="0" lang="en-US" altLang="en-US" i="1"/>
              <a:t>or </a:t>
            </a:r>
            <a:r>
              <a:rPr kumimoji="0" lang="en-US" altLang="en-US" i="1" u="sng">
                <a:solidFill>
                  <a:srgbClr val="00B0F0"/>
                </a:solidFill>
              </a:rPr>
              <a:t>partial key</a:t>
            </a:r>
            <a:endParaRPr kumimoji="0" lang="en-US"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a:extLst>
              <a:ext uri="{FF2B5EF4-FFF2-40B4-BE49-F238E27FC236}">
                <a16:creationId xmlns:a16="http://schemas.microsoft.com/office/drawing/2014/main" id="{7D8E78F5-1ECB-4FBD-BCF5-9ACA9636DF46}"/>
              </a:ext>
            </a:extLst>
          </p:cNvPr>
          <p:cNvSpPr>
            <a:spLocks noGrp="1" noChangeArrowheads="1"/>
          </p:cNvSpPr>
          <p:nvPr>
            <p:ph type="title"/>
          </p:nvPr>
        </p:nvSpPr>
        <p:spPr>
          <a:xfrm>
            <a:off x="539750" y="85725"/>
            <a:ext cx="8077200" cy="609600"/>
          </a:xfrm>
        </p:spPr>
        <p:txBody>
          <a:bodyPr/>
          <a:lstStyle/>
          <a:p>
            <a:pPr>
              <a:defRPr/>
            </a:pPr>
            <a:r>
              <a:rPr lang="en-US" dirty="0">
                <a:ea typeface="+mj-ea"/>
              </a:rPr>
              <a:t>Weak Entity Sets (Cont.)</a:t>
            </a:r>
          </a:p>
        </p:txBody>
      </p:sp>
      <p:sp>
        <p:nvSpPr>
          <p:cNvPr id="62467" name="Rectangle 3">
            <a:extLst>
              <a:ext uri="{FF2B5EF4-FFF2-40B4-BE49-F238E27FC236}">
                <a16:creationId xmlns:a16="http://schemas.microsoft.com/office/drawing/2014/main" id="{51D285EF-042F-4AE4-807E-17A2B1E751D4}"/>
              </a:ext>
            </a:extLst>
          </p:cNvPr>
          <p:cNvSpPr>
            <a:spLocks noGrp="1" noChangeArrowheads="1"/>
          </p:cNvSpPr>
          <p:nvPr>
            <p:ph type="body" idx="1"/>
          </p:nvPr>
        </p:nvSpPr>
        <p:spPr>
          <a:xfrm>
            <a:off x="814388" y="1093788"/>
            <a:ext cx="7478712" cy="2095500"/>
          </a:xfrm>
        </p:spPr>
        <p:txBody>
          <a:bodyPr/>
          <a:lstStyle/>
          <a:p>
            <a:r>
              <a:rPr lang="en-US" altLang="en-US"/>
              <a:t>We underline the discriminator of a weak entity set  with a dashed line.</a:t>
            </a:r>
          </a:p>
          <a:p>
            <a:r>
              <a:rPr lang="en-US" altLang="en-US"/>
              <a:t>We put the identifying relationship of a weak entity in a double diamond. </a:t>
            </a:r>
          </a:p>
          <a:p>
            <a:r>
              <a:rPr lang="en-US" altLang="en-US"/>
              <a:t>Primary key for </a:t>
            </a:r>
            <a:r>
              <a:rPr lang="en-US" altLang="en-US" i="1"/>
              <a:t>section </a:t>
            </a:r>
            <a:r>
              <a:rPr lang="en-US" altLang="en-US"/>
              <a:t>– (</a:t>
            </a:r>
            <a:r>
              <a:rPr lang="en-US" altLang="en-US" i="1"/>
              <a:t>course_id, sec_id, semester, year</a:t>
            </a:r>
            <a:r>
              <a:rPr lang="en-US" altLang="en-US"/>
              <a:t>) </a:t>
            </a:r>
          </a:p>
        </p:txBody>
      </p:sp>
      <p:pic>
        <p:nvPicPr>
          <p:cNvPr id="62468" name="Picture 21">
            <a:extLst>
              <a:ext uri="{FF2B5EF4-FFF2-40B4-BE49-F238E27FC236}">
                <a16:creationId xmlns:a16="http://schemas.microsoft.com/office/drawing/2014/main" id="{45EDE68E-F6CB-4381-B8BC-F0112EBDA5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6050" y="3429000"/>
            <a:ext cx="6808788"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BFE4A-1690-4950-B0FA-5FEAD0DB0EF7}"/>
              </a:ext>
            </a:extLst>
          </p:cNvPr>
          <p:cNvSpPr>
            <a:spLocks noGrp="1"/>
          </p:cNvSpPr>
          <p:nvPr>
            <p:ph type="title"/>
          </p:nvPr>
        </p:nvSpPr>
        <p:spPr>
          <a:xfrm>
            <a:off x="814388" y="92075"/>
            <a:ext cx="8077200" cy="609600"/>
          </a:xfrm>
        </p:spPr>
        <p:txBody>
          <a:bodyPr/>
          <a:lstStyle/>
          <a:p>
            <a:pPr>
              <a:defRPr/>
            </a:pPr>
            <a:r>
              <a:rPr lang="en-US" dirty="0"/>
              <a:t>Weak Entity Sets (Cont.)</a:t>
            </a:r>
          </a:p>
        </p:txBody>
      </p:sp>
      <p:sp>
        <p:nvSpPr>
          <p:cNvPr id="64515" name="Content Placeholder 2">
            <a:extLst>
              <a:ext uri="{FF2B5EF4-FFF2-40B4-BE49-F238E27FC236}">
                <a16:creationId xmlns:a16="http://schemas.microsoft.com/office/drawing/2014/main" id="{4881A8EA-5A6A-4877-B083-485B3CDB4AA0}"/>
              </a:ext>
            </a:extLst>
          </p:cNvPr>
          <p:cNvSpPr>
            <a:spLocks noGrp="1" noChangeArrowheads="1"/>
          </p:cNvSpPr>
          <p:nvPr>
            <p:ph idx="1"/>
          </p:nvPr>
        </p:nvSpPr>
        <p:spPr/>
        <p:txBody>
          <a:bodyPr/>
          <a:lstStyle/>
          <a:p>
            <a:endParaRPr lang="en-US" altLang="en-US"/>
          </a:p>
        </p:txBody>
      </p:sp>
      <p:pic>
        <p:nvPicPr>
          <p:cNvPr id="64516" name="Picture 3">
            <a:extLst>
              <a:ext uri="{FF2B5EF4-FFF2-40B4-BE49-F238E27FC236}">
                <a16:creationId xmlns:a16="http://schemas.microsoft.com/office/drawing/2014/main" id="{68FEB950-4E83-414D-B934-A21988EBC07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4500" y="1633538"/>
            <a:ext cx="8128000" cy="280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a:extLst>
              <a:ext uri="{FF2B5EF4-FFF2-40B4-BE49-F238E27FC236}">
                <a16:creationId xmlns:a16="http://schemas.microsoft.com/office/drawing/2014/main" id="{4887310F-87B1-4041-9B2C-9CADAB397EE8}"/>
              </a:ext>
            </a:extLst>
          </p:cNvPr>
          <p:cNvSpPr>
            <a:spLocks noGrp="1"/>
          </p:cNvSpPr>
          <p:nvPr>
            <p:ph type="title"/>
          </p:nvPr>
        </p:nvSpPr>
        <p:spPr>
          <a:xfrm>
            <a:off x="814388" y="92075"/>
            <a:ext cx="8077200" cy="609600"/>
          </a:xfrm>
        </p:spPr>
        <p:txBody>
          <a:bodyPr/>
          <a:lstStyle/>
          <a:p>
            <a:pPr eaLnBrk="1" hangingPunct="1">
              <a:defRPr/>
            </a:pPr>
            <a:r>
              <a:rPr altLang="en-US"/>
              <a:t>WEAK ENTITY</a:t>
            </a:r>
          </a:p>
        </p:txBody>
      </p:sp>
      <p:sp>
        <p:nvSpPr>
          <p:cNvPr id="109571" name="Content Placeholder 2">
            <a:extLst>
              <a:ext uri="{FF2B5EF4-FFF2-40B4-BE49-F238E27FC236}">
                <a16:creationId xmlns:a16="http://schemas.microsoft.com/office/drawing/2014/main" id="{C26212B7-F1FC-430C-A3CF-9A5E3599191F}"/>
              </a:ext>
            </a:extLst>
          </p:cNvPr>
          <p:cNvSpPr>
            <a:spLocks noGrp="1"/>
          </p:cNvSpPr>
          <p:nvPr>
            <p:ph idx="1"/>
          </p:nvPr>
        </p:nvSpPr>
        <p:spPr>
          <a:xfrm>
            <a:off x="303213" y="960438"/>
            <a:ext cx="8686800" cy="4525962"/>
          </a:xfrm>
        </p:spPr>
        <p:txBody>
          <a:bodyPr/>
          <a:lstStyle/>
          <a:p>
            <a:pPr marL="0" indent="0" eaLnBrk="1" hangingPunct="1">
              <a:buFont typeface="Wingdings" pitchFamily="2" charset="2"/>
              <a:buNone/>
              <a:defRPr/>
            </a:pPr>
            <a:r>
              <a:rPr altLang="en-US" dirty="0"/>
              <a:t>A weak entity </a:t>
            </a:r>
            <a:r>
              <a:rPr altLang="en-US" b="1" dirty="0">
                <a:solidFill>
                  <a:schemeClr val="bg1">
                    <a:lumMod val="50000"/>
                  </a:schemeClr>
                </a:solidFill>
              </a:rPr>
              <a:t>versus</a:t>
            </a:r>
            <a:r>
              <a:rPr altLang="en-US" dirty="0"/>
              <a:t> a multivalued composite attribute</a:t>
            </a:r>
          </a:p>
        </p:txBody>
      </p:sp>
      <p:sp>
        <p:nvSpPr>
          <p:cNvPr id="65540" name="Footer Placeholder 3">
            <a:extLst>
              <a:ext uri="{FF2B5EF4-FFF2-40B4-BE49-F238E27FC236}">
                <a16:creationId xmlns:a16="http://schemas.microsoft.com/office/drawing/2014/main" id="{680D8321-70AD-4CBE-8923-B12BDE7CE4B2}"/>
              </a:ext>
            </a:extLst>
          </p:cNvPr>
          <p:cNvSpPr>
            <a:spLocks noGrp="1"/>
          </p:cNvSpPr>
          <p:nvPr>
            <p:ph type="ftr" sz="quarter" idx="4294967295"/>
          </p:nvPr>
        </p:nvSpPr>
        <p:spPr bwMode="auto">
          <a:xfrm>
            <a:off x="0" y="6629400"/>
            <a:ext cx="3810000" cy="228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000">
                <a:latin typeface="Franklin Gothic Book" panose="020B0503020102020204" pitchFamily="34" charset="0"/>
              </a:rPr>
              <a:t>Jukić, Vrbsky, Nestorov – Database Systems </a:t>
            </a:r>
          </a:p>
        </p:txBody>
      </p:sp>
      <p:sp>
        <p:nvSpPr>
          <p:cNvPr id="65541" name="Slide Number Placeholder 15">
            <a:extLst>
              <a:ext uri="{FF2B5EF4-FFF2-40B4-BE49-F238E27FC236}">
                <a16:creationId xmlns:a16="http://schemas.microsoft.com/office/drawing/2014/main" id="{03A5C930-8D04-4C61-9953-A97DECEB051D}"/>
              </a:ext>
            </a:extLst>
          </p:cNvPr>
          <p:cNvSpPr>
            <a:spLocks noGrp="1"/>
          </p:cNvSpPr>
          <p:nvPr>
            <p:ph type="sldNum" sz="quarter" idx="4294967295"/>
          </p:nvPr>
        </p:nvSpPr>
        <p:spPr bwMode="auto">
          <a:xfrm>
            <a:off x="7924800" y="6629400"/>
            <a:ext cx="1219200" cy="228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900">
                <a:latin typeface="Franklin Gothic Book" panose="020B0503020102020204" pitchFamily="34" charset="0"/>
              </a:rPr>
              <a:t>Chapter 2 – Slide  </a:t>
            </a:r>
            <a:fld id="{D9AA9D4E-60EB-41E9-8FC6-DD67490D31C5}" type="slidenum">
              <a:rPr kumimoji="0" lang="en-US" altLang="en-US" sz="900" b="1">
                <a:latin typeface="Franklin Gothic Book" panose="020B0503020102020204" pitchFamily="34" charset="0"/>
              </a:rPr>
              <a:pPr>
                <a:spcBef>
                  <a:spcPct val="0"/>
                </a:spcBef>
                <a:buClrTx/>
                <a:buSzTx/>
                <a:buFontTx/>
                <a:buNone/>
              </a:pPr>
              <a:t>38</a:t>
            </a:fld>
            <a:endParaRPr kumimoji="0" lang="en-US" altLang="en-US" sz="900" b="1">
              <a:latin typeface="Franklin Gothic Book" panose="020B0503020102020204" pitchFamily="34" charset="0"/>
            </a:endParaRPr>
          </a:p>
        </p:txBody>
      </p:sp>
      <p:pic>
        <p:nvPicPr>
          <p:cNvPr id="65542" name="Picture 2">
            <a:extLst>
              <a:ext uri="{FF2B5EF4-FFF2-40B4-BE49-F238E27FC236}">
                <a16:creationId xmlns:a16="http://schemas.microsoft.com/office/drawing/2014/main" id="{B45895CC-04FC-4838-891B-C3A67B6072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388" y="1676400"/>
            <a:ext cx="761682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Footer Placeholder 1">
            <a:extLst>
              <a:ext uri="{FF2B5EF4-FFF2-40B4-BE49-F238E27FC236}">
                <a16:creationId xmlns:a16="http://schemas.microsoft.com/office/drawing/2014/main" id="{681DAB7D-1121-4C8A-843F-08F2ACD1DD8F}"/>
              </a:ext>
            </a:extLst>
          </p:cNvPr>
          <p:cNvSpPr>
            <a:spLocks noGrp="1"/>
          </p:cNvSpPr>
          <p:nvPr>
            <p:ph type="ftr" sz="quarter" idx="4294967295"/>
          </p:nvPr>
        </p:nvSpPr>
        <p:spPr bwMode="auto">
          <a:xfrm>
            <a:off x="0" y="6629400"/>
            <a:ext cx="3810000" cy="228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000">
                <a:latin typeface="Franklin Gothic Book" panose="020B0503020102020204" pitchFamily="34" charset="0"/>
              </a:rPr>
              <a:t>Jukić, Vrbsky, Nestorov – Database Systems </a:t>
            </a:r>
          </a:p>
        </p:txBody>
      </p:sp>
      <p:sp>
        <p:nvSpPr>
          <p:cNvPr id="67587" name="Slide Number Placeholder 2">
            <a:extLst>
              <a:ext uri="{FF2B5EF4-FFF2-40B4-BE49-F238E27FC236}">
                <a16:creationId xmlns:a16="http://schemas.microsoft.com/office/drawing/2014/main" id="{57DC55F0-D15B-45D0-B3AC-42E7F1FBEAE2}"/>
              </a:ext>
            </a:extLst>
          </p:cNvPr>
          <p:cNvSpPr>
            <a:spLocks noGrp="1"/>
          </p:cNvSpPr>
          <p:nvPr>
            <p:ph type="sldNum" sz="quarter" idx="4294967295"/>
          </p:nvPr>
        </p:nvSpPr>
        <p:spPr bwMode="auto">
          <a:xfrm>
            <a:off x="7924800" y="6629400"/>
            <a:ext cx="1219200" cy="228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900">
                <a:latin typeface="Franklin Gothic Book" panose="020B0503020102020204" pitchFamily="34" charset="0"/>
              </a:rPr>
              <a:t>Chapter 2 – Slide  </a:t>
            </a:r>
            <a:fld id="{A38ECB17-0A58-412A-AC88-5C3F80382073}" type="slidenum">
              <a:rPr kumimoji="0" lang="en-US" altLang="en-US" sz="900" b="1">
                <a:latin typeface="Franklin Gothic Book" panose="020B0503020102020204" pitchFamily="34" charset="0"/>
              </a:rPr>
              <a:pPr>
                <a:spcBef>
                  <a:spcPct val="0"/>
                </a:spcBef>
                <a:buClrTx/>
                <a:buSzTx/>
                <a:buFontTx/>
                <a:buNone/>
              </a:pPr>
              <a:t>39</a:t>
            </a:fld>
            <a:endParaRPr kumimoji="0" lang="en-US" altLang="en-US" sz="900" b="1">
              <a:latin typeface="Franklin Gothic Book" panose="020B0503020102020204" pitchFamily="34" charset="0"/>
            </a:endParaRPr>
          </a:p>
        </p:txBody>
      </p:sp>
      <p:sp>
        <p:nvSpPr>
          <p:cNvPr id="67588" name="Content Placeholder 2">
            <a:extLst>
              <a:ext uri="{FF2B5EF4-FFF2-40B4-BE49-F238E27FC236}">
                <a16:creationId xmlns:a16="http://schemas.microsoft.com/office/drawing/2014/main" id="{CA5102AD-27FA-4F14-A3FB-4B5EA49194CF}"/>
              </a:ext>
            </a:extLst>
          </p:cNvPr>
          <p:cNvSpPr txBox="1">
            <a:spLocks/>
          </p:cNvSpPr>
          <p:nvPr/>
        </p:nvSpPr>
        <p:spPr bwMode="auto">
          <a:xfrm>
            <a:off x="-11113" y="0"/>
            <a:ext cx="8686801"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eaLnBrk="1" hangingPunct="1">
              <a:lnSpc>
                <a:spcPct val="80000"/>
              </a:lnSpc>
              <a:spcBef>
                <a:spcPct val="20000"/>
              </a:spcBef>
              <a:buClr>
                <a:schemeClr val="accent1"/>
              </a:buClr>
              <a:buSzPct val="70000"/>
              <a:buFont typeface="Wingdings 2" panose="05020102010507070707" pitchFamily="18" charset="2"/>
              <a:buNone/>
            </a:pPr>
            <a:r>
              <a:rPr kumimoji="0" lang="en-US" altLang="en-US" sz="2000" b="1">
                <a:solidFill>
                  <a:schemeClr val="tx2"/>
                </a:solidFill>
                <a:latin typeface="Franklin Gothic Book" panose="020B0503020102020204" pitchFamily="34" charset="0"/>
              </a:rPr>
              <a:t>Another  ER diagram example: </a:t>
            </a:r>
            <a:r>
              <a:rPr kumimoji="0" lang="en-US" altLang="en-US" sz="2000">
                <a:solidFill>
                  <a:schemeClr val="tx2"/>
                </a:solidFill>
                <a:latin typeface="Franklin Gothic Book" panose="020B0503020102020204" pitchFamily="34" charset="0"/>
              </a:rPr>
              <a:t>HAFH Realty Company Property Management Database</a:t>
            </a:r>
          </a:p>
        </p:txBody>
      </p:sp>
      <p:pic>
        <p:nvPicPr>
          <p:cNvPr id="67589" name="Picture 1">
            <a:extLst>
              <a:ext uri="{FF2B5EF4-FFF2-40B4-BE49-F238E27FC236}">
                <a16:creationId xmlns:a16="http://schemas.microsoft.com/office/drawing/2014/main" id="{0AA7AA13-6BBC-451D-91D1-151743BC2E2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3713" y="590550"/>
            <a:ext cx="8181975" cy="582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a:extLst>
              <a:ext uri="{FF2B5EF4-FFF2-40B4-BE49-F238E27FC236}">
                <a16:creationId xmlns:a16="http://schemas.microsoft.com/office/drawing/2014/main" id="{81E27D21-096B-432A-A0B0-C8BB32BDB9D7}"/>
              </a:ext>
            </a:extLst>
          </p:cNvPr>
          <p:cNvSpPr>
            <a:spLocks noGrp="1" noChangeArrowheads="1"/>
          </p:cNvSpPr>
          <p:nvPr>
            <p:ph type="title"/>
          </p:nvPr>
        </p:nvSpPr>
        <p:spPr>
          <a:xfrm>
            <a:off x="814388" y="92075"/>
            <a:ext cx="8077200" cy="609600"/>
          </a:xfrm>
        </p:spPr>
        <p:txBody>
          <a:bodyPr/>
          <a:lstStyle/>
          <a:p>
            <a:pPr>
              <a:defRPr/>
            </a:pPr>
            <a:r>
              <a:rPr lang="en-US" dirty="0">
                <a:effectLst>
                  <a:outerShdw blurRad="38100" dist="38100" dir="2700000" algn="tl">
                    <a:srgbClr val="C0C0C0"/>
                  </a:outerShdw>
                </a:effectLst>
                <a:ea typeface="ＭＳ Ｐゴシック" charset="-128"/>
              </a:rPr>
              <a:t>Entity Sets </a:t>
            </a:r>
            <a:r>
              <a:rPr lang="en-US" i="1" dirty="0">
                <a:effectLst>
                  <a:outerShdw blurRad="38100" dist="38100" dir="2700000" algn="tl">
                    <a:srgbClr val="C0C0C0"/>
                  </a:outerShdw>
                </a:effectLst>
                <a:ea typeface="ＭＳ Ｐゴシック" charset="-128"/>
              </a:rPr>
              <a:t>instructor </a:t>
            </a:r>
            <a:r>
              <a:rPr lang="en-US" dirty="0">
                <a:effectLst>
                  <a:outerShdw blurRad="38100" dist="38100" dir="2700000" algn="tl">
                    <a:srgbClr val="C0C0C0"/>
                  </a:outerShdw>
                </a:effectLst>
                <a:ea typeface="ＭＳ Ｐゴシック" charset="-128"/>
              </a:rPr>
              <a:t>and </a:t>
            </a:r>
            <a:r>
              <a:rPr lang="en-US" i="1" dirty="0">
                <a:effectLst>
                  <a:outerShdw blurRad="38100" dist="38100" dir="2700000" algn="tl">
                    <a:srgbClr val="C0C0C0"/>
                  </a:outerShdw>
                </a:effectLst>
                <a:ea typeface="ＭＳ Ｐゴシック" charset="-128"/>
              </a:rPr>
              <a:t>student</a:t>
            </a:r>
            <a:endParaRPr lang="en-US" dirty="0">
              <a:effectLst>
                <a:outerShdw blurRad="38100" dist="38100" dir="2700000" algn="tl">
                  <a:srgbClr val="C0C0C0"/>
                </a:outerShdw>
              </a:effectLst>
              <a:ea typeface="ＭＳ Ｐゴシック" charset="-128"/>
            </a:endParaRPr>
          </a:p>
        </p:txBody>
      </p:sp>
      <p:sp>
        <p:nvSpPr>
          <p:cNvPr id="10243" name="Content Placeholder 1">
            <a:extLst>
              <a:ext uri="{FF2B5EF4-FFF2-40B4-BE49-F238E27FC236}">
                <a16:creationId xmlns:a16="http://schemas.microsoft.com/office/drawing/2014/main" id="{510D6F17-EABE-471B-8F28-FCC16D1F4CCA}"/>
              </a:ext>
            </a:extLst>
          </p:cNvPr>
          <p:cNvSpPr>
            <a:spLocks noGrp="1" noChangeArrowheads="1"/>
          </p:cNvSpPr>
          <p:nvPr>
            <p:ph idx="1"/>
          </p:nvPr>
        </p:nvSpPr>
        <p:spPr/>
        <p:txBody>
          <a:bodyPr/>
          <a:lstStyle/>
          <a:p>
            <a:r>
              <a:rPr lang="en-US" altLang="en-US">
                <a:solidFill>
                  <a:srgbClr val="002060"/>
                </a:solidFill>
              </a:rPr>
              <a:t>Entity instances (Sets) </a:t>
            </a:r>
          </a:p>
        </p:txBody>
      </p:sp>
      <p:sp>
        <p:nvSpPr>
          <p:cNvPr id="10244" name="Text Box 3">
            <a:extLst>
              <a:ext uri="{FF2B5EF4-FFF2-40B4-BE49-F238E27FC236}">
                <a16:creationId xmlns:a16="http://schemas.microsoft.com/office/drawing/2014/main" id="{F409E0F0-AB7B-492D-929A-EE5C07B721A4}"/>
              </a:ext>
            </a:extLst>
          </p:cNvPr>
          <p:cNvSpPr txBox="1">
            <a:spLocks noChangeArrowheads="1"/>
          </p:cNvSpPr>
          <p:nvPr/>
        </p:nvSpPr>
        <p:spPr bwMode="auto">
          <a:xfrm>
            <a:off x="1192213" y="1751013"/>
            <a:ext cx="73818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400">
                <a:latin typeface="Arial" panose="020B0604020202020204" pitchFamily="34" charset="0"/>
                <a:cs typeface="Arial" panose="020B0604020202020204" pitchFamily="34" charset="0"/>
              </a:rPr>
              <a:t>instructor_ID  instructor_name                                    student-ID   student_name</a:t>
            </a:r>
          </a:p>
        </p:txBody>
      </p:sp>
      <p:pic>
        <p:nvPicPr>
          <p:cNvPr id="10245" name="Picture 6">
            <a:extLst>
              <a:ext uri="{FF2B5EF4-FFF2-40B4-BE49-F238E27FC236}">
                <a16:creationId xmlns:a16="http://schemas.microsoft.com/office/drawing/2014/main" id="{EC45CD1D-7A81-4D02-8C04-099F66AF39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8738" y="2111375"/>
            <a:ext cx="6354762" cy="353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a:extLst>
              <a:ext uri="{FF2B5EF4-FFF2-40B4-BE49-F238E27FC236}">
                <a16:creationId xmlns:a16="http://schemas.microsoft.com/office/drawing/2014/main" id="{CA4E9CC4-8737-4608-BD79-E40BE47BAE01}"/>
              </a:ext>
            </a:extLst>
          </p:cNvPr>
          <p:cNvSpPr>
            <a:spLocks noGrp="1"/>
          </p:cNvSpPr>
          <p:nvPr>
            <p:ph type="title"/>
          </p:nvPr>
        </p:nvSpPr>
        <p:spPr>
          <a:xfrm>
            <a:off x="814388" y="92075"/>
            <a:ext cx="8077200" cy="609600"/>
          </a:xfrm>
        </p:spPr>
        <p:txBody>
          <a:bodyPr/>
          <a:lstStyle/>
          <a:p>
            <a:pPr eaLnBrk="1" hangingPunct="1">
              <a:defRPr/>
            </a:pPr>
            <a:r>
              <a:rPr altLang="en-US"/>
              <a:t>VARIOUS ER NOTATIONS</a:t>
            </a:r>
          </a:p>
        </p:txBody>
      </p:sp>
      <p:sp>
        <p:nvSpPr>
          <p:cNvPr id="69635" name="Content Placeholder 2">
            <a:extLst>
              <a:ext uri="{FF2B5EF4-FFF2-40B4-BE49-F238E27FC236}">
                <a16:creationId xmlns:a16="http://schemas.microsoft.com/office/drawing/2014/main" id="{89920CAC-B651-4724-A035-7DF2AEDBB86D}"/>
              </a:ext>
            </a:extLst>
          </p:cNvPr>
          <p:cNvSpPr>
            <a:spLocks noGrp="1" noChangeArrowheads="1"/>
          </p:cNvSpPr>
          <p:nvPr>
            <p:ph idx="1"/>
          </p:nvPr>
        </p:nvSpPr>
        <p:spPr>
          <a:xfrm>
            <a:off x="304800" y="1216025"/>
            <a:ext cx="8686800" cy="4525963"/>
          </a:xfrm>
        </p:spPr>
        <p:txBody>
          <a:bodyPr/>
          <a:lstStyle/>
          <a:p>
            <a:pPr marL="0" indent="0" eaLnBrk="1" hangingPunct="1">
              <a:buFont typeface="Wingdings" panose="05000000000000000000" pitchFamily="2" charset="2"/>
              <a:buNone/>
            </a:pPr>
            <a:r>
              <a:rPr lang="en-US" altLang="en-US"/>
              <a:t>Examples of various ER notations</a:t>
            </a:r>
          </a:p>
        </p:txBody>
      </p:sp>
      <p:sp>
        <p:nvSpPr>
          <p:cNvPr id="69636" name="Footer Placeholder 3">
            <a:extLst>
              <a:ext uri="{FF2B5EF4-FFF2-40B4-BE49-F238E27FC236}">
                <a16:creationId xmlns:a16="http://schemas.microsoft.com/office/drawing/2014/main" id="{869920C7-1B4B-4834-8C07-BFD0B17F98E2}"/>
              </a:ext>
            </a:extLst>
          </p:cNvPr>
          <p:cNvSpPr>
            <a:spLocks noGrp="1"/>
          </p:cNvSpPr>
          <p:nvPr>
            <p:ph type="ftr" sz="quarter" idx="4294967295"/>
          </p:nvPr>
        </p:nvSpPr>
        <p:spPr bwMode="auto">
          <a:xfrm>
            <a:off x="0" y="6629400"/>
            <a:ext cx="3810000" cy="228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000">
                <a:latin typeface="Franklin Gothic Book" panose="020B0503020102020204" pitchFamily="34" charset="0"/>
              </a:rPr>
              <a:t>Jukić, Vrbsky, Nestorov – Database Systems </a:t>
            </a:r>
          </a:p>
        </p:txBody>
      </p:sp>
      <p:sp>
        <p:nvSpPr>
          <p:cNvPr id="69637" name="Slide Number Placeholder 15">
            <a:extLst>
              <a:ext uri="{FF2B5EF4-FFF2-40B4-BE49-F238E27FC236}">
                <a16:creationId xmlns:a16="http://schemas.microsoft.com/office/drawing/2014/main" id="{3940B431-3677-4BCF-9B56-3E840CA9DCC2}"/>
              </a:ext>
            </a:extLst>
          </p:cNvPr>
          <p:cNvSpPr>
            <a:spLocks noGrp="1"/>
          </p:cNvSpPr>
          <p:nvPr>
            <p:ph type="sldNum" sz="quarter" idx="4294967295"/>
          </p:nvPr>
        </p:nvSpPr>
        <p:spPr bwMode="auto">
          <a:xfrm>
            <a:off x="7924800" y="6629400"/>
            <a:ext cx="1219200" cy="228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900">
                <a:latin typeface="Franklin Gothic Book" panose="020B0503020102020204" pitchFamily="34" charset="0"/>
              </a:rPr>
              <a:t>Chapter 2 – Slide  </a:t>
            </a:r>
            <a:fld id="{DF6E93D4-68EC-44B8-984B-136C1E74A2F9}" type="slidenum">
              <a:rPr kumimoji="0" lang="en-US" altLang="en-US" sz="900" b="1">
                <a:latin typeface="Franklin Gothic Book" panose="020B0503020102020204" pitchFamily="34" charset="0"/>
              </a:rPr>
              <a:pPr>
                <a:spcBef>
                  <a:spcPct val="0"/>
                </a:spcBef>
                <a:buClrTx/>
                <a:buSzTx/>
                <a:buFontTx/>
                <a:buNone/>
              </a:pPr>
              <a:t>40</a:t>
            </a:fld>
            <a:endParaRPr kumimoji="0" lang="en-US" altLang="en-US" sz="900" b="1">
              <a:latin typeface="Franklin Gothic Book" panose="020B0503020102020204" pitchFamily="34" charset="0"/>
            </a:endParaRPr>
          </a:p>
        </p:txBody>
      </p:sp>
      <p:pic>
        <p:nvPicPr>
          <p:cNvPr id="69638" name="Picture 8" descr="C:\Users\user\Desktop\F2.42.png">
            <a:extLst>
              <a:ext uri="{FF2B5EF4-FFF2-40B4-BE49-F238E27FC236}">
                <a16:creationId xmlns:a16="http://schemas.microsoft.com/office/drawing/2014/main" id="{7057F1DC-DF1F-42A1-A179-19AF339B5A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752600"/>
            <a:ext cx="6556375"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72FE7C-E9BB-4FDB-A235-27F4A04F038A}"/>
              </a:ext>
            </a:extLst>
          </p:cNvPr>
          <p:cNvSpPr>
            <a:spLocks noGrp="1"/>
          </p:cNvSpPr>
          <p:nvPr>
            <p:ph type="title"/>
          </p:nvPr>
        </p:nvSpPr>
        <p:spPr>
          <a:xfrm>
            <a:off x="650875" y="3136900"/>
            <a:ext cx="7772400" cy="2482850"/>
          </a:xfrm>
        </p:spPr>
        <p:txBody>
          <a:bodyPr/>
          <a:lstStyle/>
          <a:p>
            <a:pPr>
              <a:defRPr/>
            </a:pPr>
            <a:r>
              <a:rPr lang="en-US" dirty="0"/>
              <a:t>Mapping relationships into relational database constructs</a:t>
            </a:r>
          </a:p>
        </p:txBody>
      </p:sp>
      <p:sp>
        <p:nvSpPr>
          <p:cNvPr id="50179" name="Text Placeholder 5">
            <a:extLst>
              <a:ext uri="{FF2B5EF4-FFF2-40B4-BE49-F238E27FC236}">
                <a16:creationId xmlns:a16="http://schemas.microsoft.com/office/drawing/2014/main" id="{D32A0B70-F179-47AA-9065-BF22106D6993}"/>
              </a:ext>
            </a:extLst>
          </p:cNvPr>
          <p:cNvSpPr>
            <a:spLocks noGrp="1"/>
          </p:cNvSpPr>
          <p:nvPr>
            <p:ph type="body" idx="1"/>
          </p:nvPr>
        </p:nvSpPr>
        <p:spPr>
          <a:xfrm>
            <a:off x="650875" y="1068388"/>
            <a:ext cx="7772400" cy="1500187"/>
          </a:xfrm>
        </p:spPr>
        <p:txBody>
          <a:bodyPr/>
          <a:lstStyle/>
          <a:p>
            <a:pPr>
              <a:defRPr/>
            </a:pPr>
            <a:r>
              <a:rPr lang="en-US" altLang="en-US" dirty="0"/>
              <a:t>Mapping </a:t>
            </a:r>
            <a:r>
              <a:rPr lang="en-US" altLang="en-US" b="1" dirty="0">
                <a:solidFill>
                  <a:schemeClr val="bg1">
                    <a:lumMod val="50000"/>
                  </a:schemeClr>
                </a:solidFill>
              </a:rPr>
              <a:t>1:M</a:t>
            </a:r>
            <a:r>
              <a:rPr lang="en-US" altLang="en-US" dirty="0"/>
              <a:t> Relationships</a:t>
            </a:r>
          </a:p>
          <a:p>
            <a:pPr>
              <a:defRPr/>
            </a:pPr>
            <a:r>
              <a:rPr lang="en-US" altLang="en-US" dirty="0"/>
              <a:t>Mapping </a:t>
            </a:r>
            <a:r>
              <a:rPr lang="en-US" altLang="en-US" b="1" dirty="0">
                <a:solidFill>
                  <a:schemeClr val="bg1">
                    <a:lumMod val="50000"/>
                  </a:schemeClr>
                </a:solidFill>
              </a:rPr>
              <a:t>M:N</a:t>
            </a:r>
            <a:r>
              <a:rPr lang="en-US" altLang="en-US" dirty="0"/>
              <a:t> Relationships</a:t>
            </a:r>
          </a:p>
          <a:p>
            <a:pPr>
              <a:defRPr/>
            </a:pPr>
            <a:r>
              <a:rPr lang="en-US" altLang="en-US" dirty="0"/>
              <a:t>Mapping </a:t>
            </a:r>
            <a:r>
              <a:rPr lang="en-US" altLang="en-US" b="1" dirty="0">
                <a:solidFill>
                  <a:schemeClr val="bg1">
                    <a:lumMod val="50000"/>
                  </a:schemeClr>
                </a:solidFill>
              </a:rPr>
              <a:t>1:1</a:t>
            </a:r>
            <a:r>
              <a:rPr lang="en-US" altLang="en-US" dirty="0"/>
              <a:t> Relationships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0746E-5E3A-4DBE-941F-C71E53219271}"/>
              </a:ext>
            </a:extLst>
          </p:cNvPr>
          <p:cNvSpPr>
            <a:spLocks noGrp="1"/>
          </p:cNvSpPr>
          <p:nvPr>
            <p:ph type="title"/>
          </p:nvPr>
        </p:nvSpPr>
        <p:spPr>
          <a:xfrm>
            <a:off x="814388" y="92075"/>
            <a:ext cx="8077200" cy="609600"/>
          </a:xfrm>
        </p:spPr>
        <p:txBody>
          <a:bodyPr/>
          <a:lstStyle/>
          <a:p>
            <a:pPr>
              <a:defRPr/>
            </a:pPr>
            <a:endParaRPr lang="en-US"/>
          </a:p>
        </p:txBody>
      </p:sp>
      <p:sp>
        <p:nvSpPr>
          <p:cNvPr id="72707" name="Content Placeholder 2">
            <a:extLst>
              <a:ext uri="{FF2B5EF4-FFF2-40B4-BE49-F238E27FC236}">
                <a16:creationId xmlns:a16="http://schemas.microsoft.com/office/drawing/2014/main" id="{E934E425-6D8D-4C71-B830-C206478559A1}"/>
              </a:ext>
            </a:extLst>
          </p:cNvPr>
          <p:cNvSpPr>
            <a:spLocks noGrp="1" noChangeArrowheads="1"/>
          </p:cNvSpPr>
          <p:nvPr>
            <p:ph idx="1"/>
          </p:nvPr>
        </p:nvSpPr>
        <p:spPr>
          <a:xfrm>
            <a:off x="814388" y="1093788"/>
            <a:ext cx="3016250" cy="4903787"/>
          </a:xfrm>
        </p:spPr>
        <p:txBody>
          <a:bodyPr/>
          <a:lstStyle/>
          <a:p>
            <a:r>
              <a:rPr lang="en-US" altLang="en-US" b="1"/>
              <a:t>ERD</a:t>
            </a:r>
          </a:p>
          <a:p>
            <a:pPr lvl="1"/>
            <a:r>
              <a:rPr lang="en-US" altLang="en-US"/>
              <a:t>unique</a:t>
            </a:r>
          </a:p>
          <a:p>
            <a:endParaRPr lang="en-US" altLang="en-US" b="1"/>
          </a:p>
          <a:p>
            <a:endParaRPr lang="en-US" altLang="en-US" b="1"/>
          </a:p>
          <a:p>
            <a:endParaRPr lang="en-US" altLang="en-US" b="1"/>
          </a:p>
          <a:p>
            <a:r>
              <a:rPr lang="en-US" altLang="en-US" b="1"/>
              <a:t>Relational Scheme</a:t>
            </a:r>
          </a:p>
          <a:p>
            <a:endParaRPr lang="en-US" altLang="en-US" b="1"/>
          </a:p>
          <a:p>
            <a:endParaRPr lang="en-US" altLang="en-US" b="1"/>
          </a:p>
          <a:p>
            <a:endParaRPr lang="en-US" altLang="en-US" b="1"/>
          </a:p>
          <a:p>
            <a:endParaRPr lang="en-US" altLang="en-US" b="1"/>
          </a:p>
          <a:p>
            <a:endParaRPr lang="en-US" altLang="en-US" b="1"/>
          </a:p>
          <a:p>
            <a:endParaRPr lang="en-US" altLang="en-US" b="1"/>
          </a:p>
          <a:p>
            <a:r>
              <a:rPr lang="en-US" altLang="en-US" b="1"/>
              <a:t>Instance</a:t>
            </a:r>
          </a:p>
          <a:p>
            <a:endParaRPr lang="en-US" altLang="en-US" b="1"/>
          </a:p>
        </p:txBody>
      </p:sp>
      <p:pic>
        <p:nvPicPr>
          <p:cNvPr id="72708" name="Picture 3">
            <a:extLst>
              <a:ext uri="{FF2B5EF4-FFF2-40B4-BE49-F238E27FC236}">
                <a16:creationId xmlns:a16="http://schemas.microsoft.com/office/drawing/2014/main" id="{094582F4-BF10-4459-98E5-2B5325BA16F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02038" y="119063"/>
            <a:ext cx="5289550"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9" name="Picture 4">
            <a:extLst>
              <a:ext uri="{FF2B5EF4-FFF2-40B4-BE49-F238E27FC236}">
                <a16:creationId xmlns:a16="http://schemas.microsoft.com/office/drawing/2014/main" id="{B0D5BD11-3376-45DF-A2B8-E87A730551A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78225" y="4073525"/>
            <a:ext cx="5313363" cy="239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5E354-023D-45AE-A946-40A6205E23BD}"/>
              </a:ext>
            </a:extLst>
          </p:cNvPr>
          <p:cNvSpPr>
            <a:spLocks noGrp="1"/>
          </p:cNvSpPr>
          <p:nvPr>
            <p:ph type="title"/>
          </p:nvPr>
        </p:nvSpPr>
        <p:spPr>
          <a:xfrm>
            <a:off x="814388" y="92075"/>
            <a:ext cx="8077200" cy="609600"/>
          </a:xfrm>
        </p:spPr>
        <p:txBody>
          <a:bodyPr/>
          <a:lstStyle/>
          <a:p>
            <a:pPr>
              <a:defRPr/>
            </a:pPr>
            <a:endParaRPr lang="en-US"/>
          </a:p>
        </p:txBody>
      </p:sp>
      <p:pic>
        <p:nvPicPr>
          <p:cNvPr id="73731" name="Picture 3">
            <a:extLst>
              <a:ext uri="{FF2B5EF4-FFF2-40B4-BE49-F238E27FC236}">
                <a16:creationId xmlns:a16="http://schemas.microsoft.com/office/drawing/2014/main" id="{E174F225-CDAD-4CF5-9EB9-13E526DFFA6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52863" y="92075"/>
            <a:ext cx="4730750" cy="370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2" name="Picture 4">
            <a:extLst>
              <a:ext uri="{FF2B5EF4-FFF2-40B4-BE49-F238E27FC236}">
                <a16:creationId xmlns:a16="http://schemas.microsoft.com/office/drawing/2014/main" id="{F1B2E9A8-E771-4773-95A3-2A13FB45C2B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06888" y="4024313"/>
            <a:ext cx="3259137" cy="241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3" name="Content Placeholder 2">
            <a:extLst>
              <a:ext uri="{FF2B5EF4-FFF2-40B4-BE49-F238E27FC236}">
                <a16:creationId xmlns:a16="http://schemas.microsoft.com/office/drawing/2014/main" id="{737D2679-8498-4C80-B40C-09F8B20021C2}"/>
              </a:ext>
            </a:extLst>
          </p:cNvPr>
          <p:cNvSpPr>
            <a:spLocks noGrp="1" noChangeArrowheads="1"/>
          </p:cNvSpPr>
          <p:nvPr>
            <p:ph idx="1"/>
          </p:nvPr>
        </p:nvSpPr>
        <p:spPr>
          <a:xfrm>
            <a:off x="814388" y="1093788"/>
            <a:ext cx="2816225" cy="4903787"/>
          </a:xfrm>
        </p:spPr>
        <p:txBody>
          <a:bodyPr/>
          <a:lstStyle/>
          <a:p>
            <a:r>
              <a:rPr lang="en-US" altLang="en-US" b="1"/>
              <a:t>ERD</a:t>
            </a:r>
          </a:p>
          <a:p>
            <a:pPr lvl="1"/>
            <a:r>
              <a:rPr lang="en-US" altLang="en-US"/>
              <a:t>Unique</a:t>
            </a:r>
          </a:p>
          <a:p>
            <a:pPr lvl="1"/>
            <a:r>
              <a:rPr lang="en-US" altLang="en-US"/>
              <a:t>Optional </a:t>
            </a:r>
          </a:p>
          <a:p>
            <a:endParaRPr lang="en-US" altLang="en-US" b="1"/>
          </a:p>
          <a:p>
            <a:endParaRPr lang="en-US" altLang="en-US" b="1"/>
          </a:p>
          <a:p>
            <a:endParaRPr lang="en-US" altLang="en-US" b="1"/>
          </a:p>
          <a:p>
            <a:r>
              <a:rPr lang="en-US" altLang="en-US" b="1"/>
              <a:t>Relational Scheme</a:t>
            </a:r>
          </a:p>
          <a:p>
            <a:endParaRPr lang="en-US" altLang="en-US" b="1"/>
          </a:p>
          <a:p>
            <a:endParaRPr lang="en-US" altLang="en-US" b="1"/>
          </a:p>
          <a:p>
            <a:endParaRPr lang="en-US" altLang="en-US" b="1"/>
          </a:p>
          <a:p>
            <a:endParaRPr lang="en-US" altLang="en-US" b="1"/>
          </a:p>
          <a:p>
            <a:endParaRPr lang="en-US" altLang="en-US" b="1"/>
          </a:p>
          <a:p>
            <a:r>
              <a:rPr lang="en-US" altLang="en-US" b="1"/>
              <a:t>Instance</a:t>
            </a:r>
          </a:p>
          <a:p>
            <a:endParaRPr lang="en-US" altLang="en-US" b="1"/>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D984F4-B3DB-4D64-B4E2-E521213A0950}"/>
              </a:ext>
            </a:extLst>
          </p:cNvPr>
          <p:cNvSpPr>
            <a:spLocks noGrp="1"/>
          </p:cNvSpPr>
          <p:nvPr>
            <p:ph type="title"/>
          </p:nvPr>
        </p:nvSpPr>
        <p:spPr/>
        <p:txBody>
          <a:bodyPr/>
          <a:lstStyle/>
          <a:p>
            <a:pPr>
              <a:defRPr/>
            </a:pPr>
            <a:r>
              <a:rPr lang="en-US" dirty="0"/>
              <a:t>Mapping </a:t>
            </a:r>
            <a:r>
              <a:rPr lang="en-US" dirty="0">
                <a:solidFill>
                  <a:schemeClr val="bg1">
                    <a:lumMod val="50000"/>
                  </a:schemeClr>
                </a:solidFill>
              </a:rPr>
              <a:t>1:M</a:t>
            </a:r>
            <a:r>
              <a:rPr lang="en-US" dirty="0"/>
              <a:t> Relationships</a:t>
            </a:r>
          </a:p>
        </p:txBody>
      </p:sp>
      <p:sp>
        <p:nvSpPr>
          <p:cNvPr id="74755" name="Content Placeholder 4">
            <a:extLst>
              <a:ext uri="{FF2B5EF4-FFF2-40B4-BE49-F238E27FC236}">
                <a16:creationId xmlns:a16="http://schemas.microsoft.com/office/drawing/2014/main" id="{CA114FE2-04ED-49DB-BF14-D791ADFD6F62}"/>
              </a:ext>
            </a:extLst>
          </p:cNvPr>
          <p:cNvSpPr>
            <a:spLocks noGrp="1" noChangeArrowheads="1"/>
          </p:cNvSpPr>
          <p:nvPr>
            <p:ph sz="half" idx="1"/>
          </p:nvPr>
        </p:nvSpPr>
        <p:spPr/>
        <p:txBody>
          <a:bodyPr/>
          <a:lstStyle/>
          <a:p>
            <a:endParaRPr lang="en-US" altLang="en-US"/>
          </a:p>
          <a:p>
            <a:endParaRPr lang="en-US" altLang="en-US"/>
          </a:p>
        </p:txBody>
      </p:sp>
      <p:sp>
        <p:nvSpPr>
          <p:cNvPr id="6" name="Content Placeholder 5">
            <a:extLst>
              <a:ext uri="{FF2B5EF4-FFF2-40B4-BE49-F238E27FC236}">
                <a16:creationId xmlns:a16="http://schemas.microsoft.com/office/drawing/2014/main" id="{B82FBB93-8330-4DD5-8C4E-A34DFF33623B}"/>
              </a:ext>
            </a:extLst>
          </p:cNvPr>
          <p:cNvSpPr>
            <a:spLocks noGrp="1"/>
          </p:cNvSpPr>
          <p:nvPr>
            <p:ph sz="half" idx="2"/>
          </p:nvPr>
        </p:nvSpPr>
        <p:spPr>
          <a:xfrm>
            <a:off x="5302250" y="931863"/>
            <a:ext cx="3754438" cy="5584825"/>
          </a:xfrm>
          <a:solidFill>
            <a:schemeClr val="accent5">
              <a:lumMod val="95000"/>
            </a:schemeClr>
          </a:solidFill>
        </p:spPr>
        <p:txBody>
          <a:bodyPr/>
          <a:lstStyle/>
          <a:p>
            <a:pPr marL="0" indent="0">
              <a:buFont typeface="Monotype Sorts" charset="2"/>
              <a:buNone/>
              <a:defRPr/>
            </a:pPr>
            <a:r>
              <a:rPr lang="en-US" sz="1600" dirty="0"/>
              <a:t>CREATE TABLE DEPARTMENT</a:t>
            </a:r>
          </a:p>
          <a:p>
            <a:pPr marL="0" indent="0">
              <a:buFont typeface="Monotype Sorts" charset="2"/>
              <a:buNone/>
              <a:defRPr/>
            </a:pPr>
            <a:r>
              <a:rPr lang="en-US" sz="1600" dirty="0"/>
              <a:t>(</a:t>
            </a:r>
          </a:p>
          <a:p>
            <a:pPr marL="0" indent="0">
              <a:buFont typeface="Monotype Sorts" charset="2"/>
              <a:buNone/>
              <a:defRPr/>
            </a:pPr>
            <a:r>
              <a:rPr lang="en-US" sz="1600" dirty="0"/>
              <a:t>  </a:t>
            </a:r>
            <a:r>
              <a:rPr lang="en-US" sz="1600" dirty="0" err="1"/>
              <a:t>DeptID</a:t>
            </a:r>
            <a:r>
              <a:rPr lang="en-US" sz="1600" dirty="0"/>
              <a:t> INT NOT NULL,</a:t>
            </a:r>
          </a:p>
          <a:p>
            <a:pPr marL="0" indent="0">
              <a:buFont typeface="Monotype Sorts" charset="2"/>
              <a:buNone/>
              <a:defRPr/>
            </a:pPr>
            <a:r>
              <a:rPr lang="en-US" sz="1600" dirty="0"/>
              <a:t>  </a:t>
            </a:r>
            <a:r>
              <a:rPr lang="en-US" sz="1600" dirty="0" err="1"/>
              <a:t>DeptLocation</a:t>
            </a:r>
            <a:r>
              <a:rPr lang="en-US" sz="1600" dirty="0"/>
              <a:t> INT NOT NULL,</a:t>
            </a:r>
          </a:p>
          <a:p>
            <a:pPr marL="0" indent="0">
              <a:buFont typeface="Monotype Sorts" charset="2"/>
              <a:buNone/>
              <a:defRPr/>
            </a:pPr>
            <a:r>
              <a:rPr lang="en-US" sz="1600" dirty="0"/>
              <a:t>  PRIMARY KEY (</a:t>
            </a:r>
            <a:r>
              <a:rPr lang="en-US" sz="1600" dirty="0" err="1"/>
              <a:t>DeptID</a:t>
            </a:r>
            <a:r>
              <a:rPr lang="en-US" sz="1600" dirty="0"/>
              <a:t>)</a:t>
            </a:r>
          </a:p>
          <a:p>
            <a:pPr marL="0" indent="0">
              <a:buFont typeface="Monotype Sorts" charset="2"/>
              <a:buNone/>
              <a:defRPr/>
            </a:pPr>
            <a:r>
              <a:rPr lang="en-US" sz="1600" dirty="0"/>
              <a:t>);</a:t>
            </a:r>
          </a:p>
          <a:p>
            <a:pPr marL="0" indent="0">
              <a:buFont typeface="Monotype Sorts" charset="2"/>
              <a:buNone/>
              <a:defRPr/>
            </a:pPr>
            <a:endParaRPr lang="en-US" sz="1600" dirty="0"/>
          </a:p>
          <a:p>
            <a:pPr marL="0" indent="0">
              <a:buFont typeface="Monotype Sorts" charset="2"/>
              <a:buNone/>
              <a:defRPr/>
            </a:pPr>
            <a:r>
              <a:rPr lang="en-US" sz="1600" dirty="0"/>
              <a:t>CREATE TABLE EMPLOYEE</a:t>
            </a:r>
          </a:p>
          <a:p>
            <a:pPr marL="0" indent="0">
              <a:buFont typeface="Monotype Sorts" charset="2"/>
              <a:buNone/>
              <a:defRPr/>
            </a:pPr>
            <a:r>
              <a:rPr lang="en-US" sz="1600" dirty="0"/>
              <a:t>(</a:t>
            </a:r>
          </a:p>
          <a:p>
            <a:pPr marL="0" indent="0">
              <a:buFont typeface="Monotype Sorts" charset="2"/>
              <a:buNone/>
              <a:defRPr/>
            </a:pPr>
            <a:r>
              <a:rPr lang="en-US" sz="1600" dirty="0"/>
              <a:t>  </a:t>
            </a:r>
            <a:r>
              <a:rPr lang="en-US" sz="1600" dirty="0" err="1"/>
              <a:t>EmpID</a:t>
            </a:r>
            <a:r>
              <a:rPr lang="en-US" sz="1600" dirty="0"/>
              <a:t> INT NOT NULL,</a:t>
            </a:r>
          </a:p>
          <a:p>
            <a:pPr marL="0" indent="0">
              <a:buFont typeface="Monotype Sorts" charset="2"/>
              <a:buNone/>
              <a:defRPr/>
            </a:pPr>
            <a:r>
              <a:rPr lang="en-US" sz="1600" dirty="0"/>
              <a:t>  </a:t>
            </a:r>
            <a:r>
              <a:rPr lang="en-US" sz="1600" dirty="0" err="1"/>
              <a:t>EmpName</a:t>
            </a:r>
            <a:r>
              <a:rPr lang="en-US" sz="1600" dirty="0"/>
              <a:t> INT NOT NULL,</a:t>
            </a:r>
          </a:p>
          <a:p>
            <a:pPr marL="0" indent="0">
              <a:buFont typeface="Monotype Sorts" charset="2"/>
              <a:buNone/>
              <a:defRPr/>
            </a:pPr>
            <a:r>
              <a:rPr lang="en-US" sz="1600" dirty="0"/>
              <a:t>  </a:t>
            </a:r>
            <a:r>
              <a:rPr lang="en-US" sz="1600" dirty="0" err="1"/>
              <a:t>DeptID</a:t>
            </a:r>
            <a:r>
              <a:rPr lang="en-US" sz="1600" dirty="0"/>
              <a:t> INT NOT NULL,</a:t>
            </a:r>
          </a:p>
          <a:p>
            <a:pPr marL="0" indent="0">
              <a:buFont typeface="Monotype Sorts" charset="2"/>
              <a:buNone/>
              <a:defRPr/>
            </a:pPr>
            <a:r>
              <a:rPr lang="en-US" sz="1600" dirty="0"/>
              <a:t>  PRIMARY KEY (</a:t>
            </a:r>
            <a:r>
              <a:rPr lang="en-US" sz="1600" dirty="0" err="1"/>
              <a:t>EmpID</a:t>
            </a:r>
            <a:r>
              <a:rPr lang="en-US" sz="1600" dirty="0"/>
              <a:t>),</a:t>
            </a:r>
          </a:p>
          <a:p>
            <a:pPr marL="0" indent="0">
              <a:buFont typeface="Monotype Sorts" charset="2"/>
              <a:buNone/>
              <a:defRPr/>
            </a:pPr>
            <a:r>
              <a:rPr lang="en-US" sz="1600" dirty="0"/>
              <a:t>  FOREIGN KEY (</a:t>
            </a:r>
            <a:r>
              <a:rPr lang="en-US" sz="1600" dirty="0" err="1"/>
              <a:t>DeptID</a:t>
            </a:r>
            <a:r>
              <a:rPr lang="en-US" sz="1600" dirty="0"/>
              <a:t>) REFERENCES DEPARTMENT(</a:t>
            </a:r>
            <a:r>
              <a:rPr lang="en-US" sz="1600" dirty="0" err="1"/>
              <a:t>DeptID</a:t>
            </a:r>
            <a:r>
              <a:rPr lang="en-US" sz="1600" dirty="0"/>
              <a:t>)</a:t>
            </a:r>
          </a:p>
          <a:p>
            <a:pPr marL="0" indent="0">
              <a:buFont typeface="Monotype Sorts" charset="2"/>
              <a:buNone/>
              <a:defRPr/>
            </a:pPr>
            <a:r>
              <a:rPr lang="en-US" sz="1600" dirty="0"/>
              <a:t>);</a:t>
            </a:r>
          </a:p>
          <a:p>
            <a:pPr marL="0" indent="0">
              <a:buFont typeface="Monotype Sorts" charset="2"/>
              <a:buNone/>
              <a:defRPr/>
            </a:pPr>
            <a:endParaRPr lang="en-US" sz="1600" dirty="0"/>
          </a:p>
        </p:txBody>
      </p:sp>
      <p:sp>
        <p:nvSpPr>
          <p:cNvPr id="74757" name="Down Arrow 9">
            <a:extLst>
              <a:ext uri="{FF2B5EF4-FFF2-40B4-BE49-F238E27FC236}">
                <a16:creationId xmlns:a16="http://schemas.microsoft.com/office/drawing/2014/main" id="{5D9FF0C1-26A5-40BA-95C0-212AD89B3C11}"/>
              </a:ext>
            </a:extLst>
          </p:cNvPr>
          <p:cNvSpPr>
            <a:spLocks noChangeArrowheads="1"/>
          </p:cNvSpPr>
          <p:nvPr/>
        </p:nvSpPr>
        <p:spPr bwMode="auto">
          <a:xfrm>
            <a:off x="2295525" y="3017838"/>
            <a:ext cx="774700" cy="1401762"/>
          </a:xfrm>
          <a:prstGeom prst="downArrow">
            <a:avLst>
              <a:gd name="adj1" fmla="val 50000"/>
              <a:gd name="adj2" fmla="val 50061"/>
            </a:avLst>
          </a:prstGeom>
          <a:solidFill>
            <a:schemeClr val="accent1"/>
          </a:solidFill>
          <a:ln w="9525" algn="ctr">
            <a:solidFill>
              <a:schemeClr val="tx1"/>
            </a:solidFill>
            <a:round/>
            <a:headEnd/>
            <a:tailEnd/>
          </a:ln>
        </p:spPr>
        <p:txBody>
          <a:bodyPr wrap="none"/>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en-US"/>
          </a:p>
        </p:txBody>
      </p:sp>
      <p:pic>
        <p:nvPicPr>
          <p:cNvPr id="74758" name="Picture 11">
            <a:extLst>
              <a:ext uri="{FF2B5EF4-FFF2-40B4-BE49-F238E27FC236}">
                <a16:creationId xmlns:a16="http://schemas.microsoft.com/office/drawing/2014/main" id="{FE5E802C-3AAB-4260-B64B-19293557F62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7813" y="727075"/>
            <a:ext cx="4602162" cy="192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9" name="Picture 12">
            <a:extLst>
              <a:ext uri="{FF2B5EF4-FFF2-40B4-BE49-F238E27FC236}">
                <a16:creationId xmlns:a16="http://schemas.microsoft.com/office/drawing/2014/main" id="{2050A068-B54C-4A31-8EAF-2B65C0B5B12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7813" y="4786313"/>
            <a:ext cx="4962525"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171517-4260-44C7-8442-AF2CE8BE18EB}"/>
              </a:ext>
            </a:extLst>
          </p:cNvPr>
          <p:cNvSpPr>
            <a:spLocks noGrp="1"/>
          </p:cNvSpPr>
          <p:nvPr>
            <p:ph type="title"/>
          </p:nvPr>
        </p:nvSpPr>
        <p:spPr>
          <a:xfrm>
            <a:off x="157163" y="133350"/>
            <a:ext cx="8077200" cy="609600"/>
          </a:xfrm>
        </p:spPr>
        <p:txBody>
          <a:bodyPr/>
          <a:lstStyle/>
          <a:p>
            <a:pPr algn="l">
              <a:defRPr/>
            </a:pPr>
            <a:r>
              <a:rPr lang="en-US" dirty="0" err="1"/>
              <a:t>ReportsTo</a:t>
            </a:r>
            <a:r>
              <a:rPr lang="en-US" dirty="0"/>
              <a:t> Relationship</a:t>
            </a:r>
          </a:p>
        </p:txBody>
      </p:sp>
      <p:pic>
        <p:nvPicPr>
          <p:cNvPr id="75779" name="Picture 6">
            <a:extLst>
              <a:ext uri="{FF2B5EF4-FFF2-40B4-BE49-F238E27FC236}">
                <a16:creationId xmlns:a16="http://schemas.microsoft.com/office/drawing/2014/main" id="{9282466E-26E0-4ED3-84FB-CF843D21B0C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4350" y="1028700"/>
            <a:ext cx="295275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Picture 7">
            <a:extLst>
              <a:ext uri="{FF2B5EF4-FFF2-40B4-BE49-F238E27FC236}">
                <a16:creationId xmlns:a16="http://schemas.microsoft.com/office/drawing/2014/main" id="{E6F805E1-5EEC-453E-BEA8-A0AF5B13CA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2038" y="701675"/>
            <a:ext cx="5541962"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5781" name="Straight Arrow Connector 9">
            <a:extLst>
              <a:ext uri="{FF2B5EF4-FFF2-40B4-BE49-F238E27FC236}">
                <a16:creationId xmlns:a16="http://schemas.microsoft.com/office/drawing/2014/main" id="{FAF22186-AC09-4E1F-A434-5DA69C7E217B}"/>
              </a:ext>
            </a:extLst>
          </p:cNvPr>
          <p:cNvCxnSpPr>
            <a:cxnSpLocks noChangeShapeType="1"/>
          </p:cNvCxnSpPr>
          <p:nvPr/>
        </p:nvCxnSpPr>
        <p:spPr bwMode="auto">
          <a:xfrm flipH="1">
            <a:off x="1227138" y="2627313"/>
            <a:ext cx="5937250" cy="938212"/>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5782" name="Straight Arrow Connector 11">
            <a:extLst>
              <a:ext uri="{FF2B5EF4-FFF2-40B4-BE49-F238E27FC236}">
                <a16:creationId xmlns:a16="http://schemas.microsoft.com/office/drawing/2014/main" id="{FDFBC33C-63F7-4169-9FAA-64AE7FFDB426}"/>
              </a:ext>
            </a:extLst>
          </p:cNvPr>
          <p:cNvCxnSpPr>
            <a:cxnSpLocks noChangeShapeType="1"/>
          </p:cNvCxnSpPr>
          <p:nvPr/>
        </p:nvCxnSpPr>
        <p:spPr bwMode="auto">
          <a:xfrm flipH="1">
            <a:off x="2651125" y="2651125"/>
            <a:ext cx="4606925" cy="933450"/>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75783" name="TextBox 12">
            <a:extLst>
              <a:ext uri="{FF2B5EF4-FFF2-40B4-BE49-F238E27FC236}">
                <a16:creationId xmlns:a16="http://schemas.microsoft.com/office/drawing/2014/main" id="{F2B6EA7E-B840-4DB6-978A-F3C0C93407DA}"/>
              </a:ext>
            </a:extLst>
          </p:cNvPr>
          <p:cNvSpPr txBox="1">
            <a:spLocks noChangeArrowheads="1"/>
          </p:cNvSpPr>
          <p:nvPr/>
        </p:nvSpPr>
        <p:spPr bwMode="auto">
          <a:xfrm>
            <a:off x="4954588" y="442913"/>
            <a:ext cx="50371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t>DEMO:</a:t>
            </a:r>
          </a:p>
          <a:p>
            <a:pPr>
              <a:spcBef>
                <a:spcPct val="0"/>
              </a:spcBef>
              <a:buClrTx/>
              <a:buSzTx/>
              <a:buFontTx/>
              <a:buNone/>
            </a:pPr>
            <a:r>
              <a:rPr kumimoji="0" lang="en-US" altLang="en-US">
                <a:hlinkClick r:id="rId4"/>
              </a:rPr>
              <a:t>https://erdplus.com/#/edit-diagram/218422</a:t>
            </a:r>
            <a:r>
              <a:rPr kumimoji="0" lang="en-US" altLang="en-US"/>
              <a:t> </a:t>
            </a:r>
          </a:p>
        </p:txBody>
      </p:sp>
      <p:cxnSp>
        <p:nvCxnSpPr>
          <p:cNvPr id="75784" name="Straight Arrow Connector 14">
            <a:extLst>
              <a:ext uri="{FF2B5EF4-FFF2-40B4-BE49-F238E27FC236}">
                <a16:creationId xmlns:a16="http://schemas.microsoft.com/office/drawing/2014/main" id="{8937E11A-3284-47D3-B71A-B6390628E1F3}"/>
              </a:ext>
            </a:extLst>
          </p:cNvPr>
          <p:cNvCxnSpPr>
            <a:cxnSpLocks noChangeShapeType="1"/>
          </p:cNvCxnSpPr>
          <p:nvPr/>
        </p:nvCxnSpPr>
        <p:spPr bwMode="auto">
          <a:xfrm flipH="1">
            <a:off x="1227138" y="2651125"/>
            <a:ext cx="3876675" cy="2973388"/>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5785" name="Straight Arrow Connector 16">
            <a:extLst>
              <a:ext uri="{FF2B5EF4-FFF2-40B4-BE49-F238E27FC236}">
                <a16:creationId xmlns:a16="http://schemas.microsoft.com/office/drawing/2014/main" id="{05DB40FC-872B-4F09-A520-CCE31AB54509}"/>
              </a:ext>
            </a:extLst>
          </p:cNvPr>
          <p:cNvCxnSpPr>
            <a:cxnSpLocks noChangeShapeType="1"/>
          </p:cNvCxnSpPr>
          <p:nvPr/>
        </p:nvCxnSpPr>
        <p:spPr bwMode="auto">
          <a:xfrm flipH="1">
            <a:off x="2651125" y="2651125"/>
            <a:ext cx="2325688" cy="3240088"/>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pic>
        <p:nvPicPr>
          <p:cNvPr id="75786" name="Picture 17">
            <a:extLst>
              <a:ext uri="{FF2B5EF4-FFF2-40B4-BE49-F238E27FC236}">
                <a16:creationId xmlns:a16="http://schemas.microsoft.com/office/drawing/2014/main" id="{E3839CC9-6CCB-48C7-B27D-B47729E5449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870575" y="3155950"/>
            <a:ext cx="2486025"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57724-C679-406C-A79A-21C9375ED44A}"/>
              </a:ext>
            </a:extLst>
          </p:cNvPr>
          <p:cNvSpPr>
            <a:spLocks noGrp="1"/>
          </p:cNvSpPr>
          <p:nvPr>
            <p:ph type="title"/>
          </p:nvPr>
        </p:nvSpPr>
        <p:spPr>
          <a:xfrm>
            <a:off x="500063" y="0"/>
            <a:ext cx="8077200" cy="609600"/>
          </a:xfrm>
        </p:spPr>
        <p:txBody>
          <a:bodyPr/>
          <a:lstStyle/>
          <a:p>
            <a:pPr>
              <a:defRPr/>
            </a:pPr>
            <a:r>
              <a:rPr lang="en-US" sz="2800" dirty="0"/>
              <a:t>Mapping </a:t>
            </a:r>
            <a:r>
              <a:rPr lang="en-US" sz="2800" dirty="0">
                <a:solidFill>
                  <a:schemeClr val="bg1">
                    <a:lumMod val="50000"/>
                  </a:schemeClr>
                </a:solidFill>
              </a:rPr>
              <a:t>M:N</a:t>
            </a:r>
            <a:r>
              <a:rPr lang="en-US" sz="2800" dirty="0"/>
              <a:t> Relations </a:t>
            </a:r>
            <a:r>
              <a:rPr lang="en-US" sz="2800" dirty="0">
                <a:solidFill>
                  <a:schemeClr val="bg1">
                    <a:lumMod val="50000"/>
                  </a:schemeClr>
                </a:solidFill>
              </a:rPr>
              <a:t>1/2</a:t>
            </a:r>
          </a:p>
        </p:txBody>
      </p:sp>
      <p:sp>
        <p:nvSpPr>
          <p:cNvPr id="3" name="Content Placeholder 2">
            <a:extLst>
              <a:ext uri="{FF2B5EF4-FFF2-40B4-BE49-F238E27FC236}">
                <a16:creationId xmlns:a16="http://schemas.microsoft.com/office/drawing/2014/main" id="{054462C7-CE53-4718-AFEA-FF4F4A1B500F}"/>
              </a:ext>
            </a:extLst>
          </p:cNvPr>
          <p:cNvSpPr>
            <a:spLocks noGrp="1"/>
          </p:cNvSpPr>
          <p:nvPr>
            <p:ph idx="1"/>
          </p:nvPr>
        </p:nvSpPr>
        <p:spPr>
          <a:xfrm>
            <a:off x="185738" y="4937125"/>
            <a:ext cx="2522537" cy="1822450"/>
          </a:xfrm>
          <a:solidFill>
            <a:schemeClr val="accent5">
              <a:lumMod val="95000"/>
            </a:schemeClr>
          </a:solidFill>
        </p:spPr>
        <p:txBody>
          <a:bodyPr/>
          <a:lstStyle/>
          <a:p>
            <a:pPr marL="0" indent="0">
              <a:buFont typeface="Monotype Sorts" charset="2"/>
              <a:buNone/>
              <a:defRPr/>
            </a:pPr>
            <a:r>
              <a:rPr lang="en-US" sz="1200" dirty="0"/>
              <a:t>CREATE TABLE STUDENT</a:t>
            </a:r>
          </a:p>
          <a:p>
            <a:pPr marL="0" indent="0">
              <a:buFont typeface="Monotype Sorts" charset="2"/>
              <a:buNone/>
              <a:defRPr/>
            </a:pPr>
            <a:r>
              <a:rPr lang="en-US" sz="1200" dirty="0"/>
              <a:t>(</a:t>
            </a:r>
          </a:p>
          <a:p>
            <a:pPr marL="0" indent="0">
              <a:buFont typeface="Monotype Sorts" charset="2"/>
              <a:buNone/>
              <a:defRPr/>
            </a:pPr>
            <a:r>
              <a:rPr lang="en-US" sz="1200" dirty="0"/>
              <a:t>  </a:t>
            </a:r>
            <a:r>
              <a:rPr lang="en-US" sz="1200" dirty="0" err="1"/>
              <a:t>StudentID</a:t>
            </a:r>
            <a:r>
              <a:rPr lang="en-US" sz="1200" dirty="0"/>
              <a:t> INT NOT NULL,</a:t>
            </a:r>
          </a:p>
          <a:p>
            <a:pPr marL="0" indent="0">
              <a:buFont typeface="Monotype Sorts" charset="2"/>
              <a:buNone/>
              <a:defRPr/>
            </a:pPr>
            <a:r>
              <a:rPr lang="en-US" sz="1200" dirty="0"/>
              <a:t>  </a:t>
            </a:r>
            <a:r>
              <a:rPr lang="en-US" sz="1200" dirty="0" err="1"/>
              <a:t>StudentName</a:t>
            </a:r>
            <a:r>
              <a:rPr lang="en-US" sz="1200" dirty="0"/>
              <a:t> INT NOT NULL,</a:t>
            </a:r>
          </a:p>
          <a:p>
            <a:pPr marL="0" indent="0">
              <a:buFont typeface="Monotype Sorts" charset="2"/>
              <a:buNone/>
              <a:defRPr/>
            </a:pPr>
            <a:r>
              <a:rPr lang="en-US" sz="1200" dirty="0"/>
              <a:t>  </a:t>
            </a:r>
            <a:r>
              <a:rPr lang="en-US" sz="1200" dirty="0" err="1"/>
              <a:t>StudentGender</a:t>
            </a:r>
            <a:r>
              <a:rPr lang="en-US" sz="1200" dirty="0"/>
              <a:t> INT NOT NULL,</a:t>
            </a:r>
          </a:p>
          <a:p>
            <a:pPr marL="0" indent="0">
              <a:buFont typeface="Monotype Sorts" charset="2"/>
              <a:buNone/>
              <a:defRPr/>
            </a:pPr>
            <a:r>
              <a:rPr lang="en-US" sz="1200" dirty="0"/>
              <a:t>  PRIMARY KEY (</a:t>
            </a:r>
            <a:r>
              <a:rPr lang="en-US" sz="1200" dirty="0" err="1"/>
              <a:t>StudentID</a:t>
            </a:r>
            <a:r>
              <a:rPr lang="en-US" sz="1200" dirty="0"/>
              <a:t>)</a:t>
            </a:r>
          </a:p>
          <a:p>
            <a:pPr marL="0" indent="0">
              <a:buFont typeface="Monotype Sorts" charset="2"/>
              <a:buNone/>
              <a:defRPr/>
            </a:pPr>
            <a:r>
              <a:rPr lang="en-US" sz="1200" dirty="0"/>
              <a:t>);</a:t>
            </a:r>
          </a:p>
          <a:p>
            <a:pPr marL="0" indent="0">
              <a:buFont typeface="Monotype Sorts" charset="2"/>
              <a:buNone/>
              <a:defRPr/>
            </a:pPr>
            <a:endParaRPr lang="en-US" sz="1200" dirty="0"/>
          </a:p>
          <a:p>
            <a:pPr marL="0" indent="0">
              <a:buFont typeface="Monotype Sorts" charset="2"/>
              <a:buNone/>
              <a:defRPr/>
            </a:pPr>
            <a:endParaRPr lang="en-US" sz="1200" dirty="0"/>
          </a:p>
        </p:txBody>
      </p:sp>
      <p:pic>
        <p:nvPicPr>
          <p:cNvPr id="76804" name="Picture 4">
            <a:extLst>
              <a:ext uri="{FF2B5EF4-FFF2-40B4-BE49-F238E27FC236}">
                <a16:creationId xmlns:a16="http://schemas.microsoft.com/office/drawing/2014/main" id="{D6BBE78C-3F5D-4785-9443-77AF22152D5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5738" y="2720975"/>
            <a:ext cx="6145212" cy="185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5" name="Picture 5">
            <a:extLst>
              <a:ext uri="{FF2B5EF4-FFF2-40B4-BE49-F238E27FC236}">
                <a16:creationId xmlns:a16="http://schemas.microsoft.com/office/drawing/2014/main" id="{B8E9F8C0-2DA9-4B4A-8A5F-AF80AFDE64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 y="493713"/>
            <a:ext cx="8924925"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8008943F-AABC-4C03-8B3E-FC2C34262D7F}"/>
              </a:ext>
            </a:extLst>
          </p:cNvPr>
          <p:cNvSpPr txBox="1"/>
          <p:nvPr/>
        </p:nvSpPr>
        <p:spPr>
          <a:xfrm>
            <a:off x="2944813" y="4937125"/>
            <a:ext cx="2911475" cy="1816100"/>
          </a:xfrm>
          <a:prstGeom prst="rect">
            <a:avLst/>
          </a:prstGeom>
          <a:solidFill>
            <a:schemeClr val="accent5">
              <a:lumMod val="95000"/>
            </a:schemeClr>
          </a:solidFill>
        </p:spPr>
        <p:txBody>
          <a:bodyPr>
            <a:spAutoFit/>
          </a:bodyPr>
          <a:lstStyle/>
          <a:p>
            <a:pPr>
              <a:defRPr/>
            </a:pPr>
            <a:r>
              <a:rPr lang="en-US" sz="1400" dirty="0"/>
              <a:t>CREATE TABLE ORGANIZATION</a:t>
            </a:r>
          </a:p>
          <a:p>
            <a:pPr>
              <a:defRPr/>
            </a:pPr>
            <a:r>
              <a:rPr lang="en-US" sz="1400" dirty="0"/>
              <a:t>(</a:t>
            </a:r>
          </a:p>
          <a:p>
            <a:pPr>
              <a:defRPr/>
            </a:pPr>
            <a:r>
              <a:rPr lang="en-US" sz="1400" dirty="0"/>
              <a:t>  </a:t>
            </a:r>
            <a:r>
              <a:rPr lang="en-US" sz="1400" dirty="0" err="1"/>
              <a:t>OrgID</a:t>
            </a:r>
            <a:r>
              <a:rPr lang="en-US" sz="1400" dirty="0"/>
              <a:t> INT NOT NULL,</a:t>
            </a:r>
          </a:p>
          <a:p>
            <a:pPr>
              <a:defRPr/>
            </a:pPr>
            <a:r>
              <a:rPr lang="en-US" sz="1400" dirty="0"/>
              <a:t>  </a:t>
            </a:r>
            <a:r>
              <a:rPr lang="en-US" sz="1400" dirty="0" err="1"/>
              <a:t>OrgLocation</a:t>
            </a:r>
            <a:r>
              <a:rPr lang="en-US" sz="1400" dirty="0"/>
              <a:t> INT NOT NULL,</a:t>
            </a:r>
          </a:p>
          <a:p>
            <a:pPr>
              <a:defRPr/>
            </a:pPr>
            <a:r>
              <a:rPr lang="en-US" sz="1400" dirty="0"/>
              <a:t>  </a:t>
            </a:r>
            <a:r>
              <a:rPr lang="en-US" sz="1400" dirty="0" err="1"/>
              <a:t>OrgType</a:t>
            </a:r>
            <a:r>
              <a:rPr lang="en-US" sz="1400" dirty="0"/>
              <a:t> INT NOT NULL,</a:t>
            </a:r>
          </a:p>
          <a:p>
            <a:pPr>
              <a:defRPr/>
            </a:pPr>
            <a:r>
              <a:rPr lang="en-US" sz="1400" dirty="0"/>
              <a:t>  PRIMARY KEY (</a:t>
            </a:r>
            <a:r>
              <a:rPr lang="en-US" sz="1400" dirty="0" err="1"/>
              <a:t>OrgID</a:t>
            </a:r>
            <a:r>
              <a:rPr lang="en-US" sz="1400" dirty="0"/>
              <a:t>)</a:t>
            </a:r>
          </a:p>
          <a:p>
            <a:pPr>
              <a:defRPr/>
            </a:pPr>
            <a:r>
              <a:rPr lang="en-US" sz="1400" dirty="0"/>
              <a:t>);</a:t>
            </a:r>
          </a:p>
          <a:p>
            <a:pPr>
              <a:defRPr/>
            </a:pPr>
            <a:endParaRPr lang="en-US" sz="1400" dirty="0"/>
          </a:p>
        </p:txBody>
      </p:sp>
      <p:sp>
        <p:nvSpPr>
          <p:cNvPr id="8" name="TextBox 7">
            <a:extLst>
              <a:ext uri="{FF2B5EF4-FFF2-40B4-BE49-F238E27FC236}">
                <a16:creationId xmlns:a16="http://schemas.microsoft.com/office/drawing/2014/main" id="{D012378A-F8EA-428A-A0CA-D8516BABE21D}"/>
              </a:ext>
            </a:extLst>
          </p:cNvPr>
          <p:cNvSpPr txBox="1"/>
          <p:nvPr/>
        </p:nvSpPr>
        <p:spPr>
          <a:xfrm>
            <a:off x="6203950" y="3638550"/>
            <a:ext cx="2797175" cy="3108325"/>
          </a:xfrm>
          <a:prstGeom prst="rect">
            <a:avLst/>
          </a:prstGeom>
          <a:solidFill>
            <a:schemeClr val="accent5">
              <a:lumMod val="95000"/>
            </a:schemeClr>
          </a:solidFill>
        </p:spPr>
        <p:txBody>
          <a:bodyPr>
            <a:spAutoFit/>
          </a:bodyPr>
          <a:lstStyle/>
          <a:p>
            <a:pPr>
              <a:defRPr/>
            </a:pPr>
            <a:r>
              <a:rPr lang="en-US" sz="1400" dirty="0"/>
              <a:t>CREATE TABLE </a:t>
            </a:r>
            <a:r>
              <a:rPr lang="en-US" sz="1400" dirty="0" err="1"/>
              <a:t>BelongsTo</a:t>
            </a:r>
            <a:endParaRPr lang="en-US" sz="1400" dirty="0"/>
          </a:p>
          <a:p>
            <a:pPr>
              <a:defRPr/>
            </a:pPr>
            <a:r>
              <a:rPr lang="en-US" sz="1400" dirty="0"/>
              <a:t>(</a:t>
            </a:r>
          </a:p>
          <a:p>
            <a:pPr>
              <a:defRPr/>
            </a:pPr>
            <a:r>
              <a:rPr lang="en-US" sz="1400" dirty="0"/>
              <a:t>  </a:t>
            </a:r>
            <a:r>
              <a:rPr lang="en-US" sz="1400" dirty="0" err="1"/>
              <a:t>StudentID</a:t>
            </a:r>
            <a:r>
              <a:rPr lang="en-US" sz="1400" dirty="0"/>
              <a:t> INT NOT NULL,</a:t>
            </a:r>
          </a:p>
          <a:p>
            <a:pPr>
              <a:defRPr/>
            </a:pPr>
            <a:r>
              <a:rPr lang="en-US" sz="1400" dirty="0"/>
              <a:t>  </a:t>
            </a:r>
            <a:r>
              <a:rPr lang="en-US" sz="1400" dirty="0" err="1"/>
              <a:t>OrgID</a:t>
            </a:r>
            <a:r>
              <a:rPr lang="en-US" sz="1400" dirty="0"/>
              <a:t> INT NOT NULL,</a:t>
            </a:r>
          </a:p>
          <a:p>
            <a:pPr>
              <a:defRPr/>
            </a:pPr>
            <a:r>
              <a:rPr lang="en-US" sz="1400" dirty="0"/>
              <a:t>  PRIMARY KEY (</a:t>
            </a:r>
            <a:r>
              <a:rPr lang="en-US" sz="1400" dirty="0" err="1"/>
              <a:t>StudentID</a:t>
            </a:r>
            <a:r>
              <a:rPr lang="en-US" sz="1400" dirty="0"/>
              <a:t>, </a:t>
            </a:r>
            <a:r>
              <a:rPr lang="en-US" sz="1400" dirty="0" err="1"/>
              <a:t>OrgID</a:t>
            </a:r>
            <a:r>
              <a:rPr lang="en-US" sz="1400" dirty="0"/>
              <a:t>),</a:t>
            </a:r>
          </a:p>
          <a:p>
            <a:pPr>
              <a:defRPr/>
            </a:pPr>
            <a:r>
              <a:rPr lang="en-US" sz="1400" dirty="0"/>
              <a:t>  FOREIGN KEY (</a:t>
            </a:r>
            <a:r>
              <a:rPr lang="en-US" sz="1400" dirty="0" err="1"/>
              <a:t>StudentID</a:t>
            </a:r>
            <a:r>
              <a:rPr lang="en-US" sz="1400" dirty="0"/>
              <a:t>) REFERENCES STUDENT(</a:t>
            </a:r>
            <a:r>
              <a:rPr lang="en-US" sz="1400" dirty="0" err="1"/>
              <a:t>StudentID</a:t>
            </a:r>
            <a:r>
              <a:rPr lang="en-US" sz="1400" dirty="0"/>
              <a:t>),</a:t>
            </a:r>
          </a:p>
          <a:p>
            <a:pPr>
              <a:defRPr/>
            </a:pPr>
            <a:r>
              <a:rPr lang="en-US" sz="1400" dirty="0"/>
              <a:t>  FOREIGN KEY (</a:t>
            </a:r>
            <a:r>
              <a:rPr lang="en-US" sz="1400" dirty="0" err="1"/>
              <a:t>OrgID</a:t>
            </a:r>
            <a:r>
              <a:rPr lang="en-US" sz="1400" dirty="0"/>
              <a:t>) REFERENCES ORGANIZATION(</a:t>
            </a:r>
            <a:r>
              <a:rPr lang="en-US" sz="1400" dirty="0" err="1"/>
              <a:t>OrgID</a:t>
            </a:r>
            <a:r>
              <a:rPr lang="en-US" sz="1400" dirty="0"/>
              <a:t>)</a:t>
            </a:r>
          </a:p>
          <a:p>
            <a:pPr>
              <a:defRPr/>
            </a:pPr>
            <a:r>
              <a:rPr lang="en-US" sz="1400" dirty="0"/>
              <a:t>);</a:t>
            </a:r>
          </a:p>
          <a:p>
            <a:pPr>
              <a:defRPr/>
            </a:pPr>
            <a:endParaRPr lang="en-US" sz="14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ED77C-AD7F-4D52-9DA0-B6004F6BCA79}"/>
              </a:ext>
            </a:extLst>
          </p:cNvPr>
          <p:cNvSpPr>
            <a:spLocks noGrp="1"/>
          </p:cNvSpPr>
          <p:nvPr>
            <p:ph type="title"/>
          </p:nvPr>
        </p:nvSpPr>
        <p:spPr>
          <a:xfrm>
            <a:off x="79375" y="203200"/>
            <a:ext cx="4830763" cy="609600"/>
          </a:xfrm>
        </p:spPr>
        <p:txBody>
          <a:bodyPr/>
          <a:lstStyle/>
          <a:p>
            <a:pPr algn="l">
              <a:defRPr/>
            </a:pPr>
            <a:r>
              <a:rPr lang="en-US" sz="2800" dirty="0"/>
              <a:t>Mapping </a:t>
            </a:r>
            <a:r>
              <a:rPr lang="en-US" sz="2800" dirty="0">
                <a:solidFill>
                  <a:schemeClr val="bg1">
                    <a:lumMod val="50000"/>
                  </a:schemeClr>
                </a:solidFill>
              </a:rPr>
              <a:t>M:N</a:t>
            </a:r>
            <a:r>
              <a:rPr lang="en-US" sz="2800" dirty="0"/>
              <a:t> Relations </a:t>
            </a:r>
            <a:r>
              <a:rPr lang="en-US" sz="2800" dirty="0">
                <a:solidFill>
                  <a:schemeClr val="bg1">
                    <a:lumMod val="50000"/>
                  </a:schemeClr>
                </a:solidFill>
              </a:rPr>
              <a:t>2/2</a:t>
            </a:r>
            <a:endParaRPr lang="en-US" sz="2800" dirty="0"/>
          </a:p>
        </p:txBody>
      </p:sp>
      <p:pic>
        <p:nvPicPr>
          <p:cNvPr id="77827" name="Picture 3">
            <a:extLst>
              <a:ext uri="{FF2B5EF4-FFF2-40B4-BE49-F238E27FC236}">
                <a16:creationId xmlns:a16="http://schemas.microsoft.com/office/drawing/2014/main" id="{7B148B36-0D82-4C43-AC38-37BCF84B482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57738" y="203200"/>
            <a:ext cx="4171950" cy="645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8" name="Picture 4">
            <a:extLst>
              <a:ext uri="{FF2B5EF4-FFF2-40B4-BE49-F238E27FC236}">
                <a16:creationId xmlns:a16="http://schemas.microsoft.com/office/drawing/2014/main" id="{C6E713A6-DA94-4ED2-B71B-A060CA9B671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5092700"/>
            <a:ext cx="4649788"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9" name="Picture 6">
            <a:extLst>
              <a:ext uri="{FF2B5EF4-FFF2-40B4-BE49-F238E27FC236}">
                <a16:creationId xmlns:a16="http://schemas.microsoft.com/office/drawing/2014/main" id="{F9D70C0A-1590-4A62-B963-60AB0300D29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2125663"/>
            <a:ext cx="4757738" cy="135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EAA89-0EAB-429A-A7EE-B1E39530FA7B}"/>
              </a:ext>
            </a:extLst>
          </p:cNvPr>
          <p:cNvSpPr>
            <a:spLocks noGrp="1"/>
          </p:cNvSpPr>
          <p:nvPr>
            <p:ph type="title"/>
          </p:nvPr>
        </p:nvSpPr>
        <p:spPr>
          <a:xfrm>
            <a:off x="500063" y="0"/>
            <a:ext cx="8077200" cy="609600"/>
          </a:xfrm>
        </p:spPr>
        <p:txBody>
          <a:bodyPr/>
          <a:lstStyle/>
          <a:p>
            <a:pPr>
              <a:defRPr/>
            </a:pPr>
            <a:r>
              <a:rPr lang="en-US" sz="2800" dirty="0"/>
              <a:t>Mapping </a:t>
            </a:r>
            <a:r>
              <a:rPr lang="en-US" sz="2800" dirty="0">
                <a:solidFill>
                  <a:schemeClr val="bg1">
                    <a:lumMod val="50000"/>
                  </a:schemeClr>
                </a:solidFill>
              </a:rPr>
              <a:t>1:1</a:t>
            </a:r>
            <a:r>
              <a:rPr lang="en-US" sz="2800" dirty="0"/>
              <a:t> Relations </a:t>
            </a:r>
            <a:r>
              <a:rPr lang="en-US" sz="2800" dirty="0">
                <a:solidFill>
                  <a:schemeClr val="bg1">
                    <a:lumMod val="50000"/>
                  </a:schemeClr>
                </a:solidFill>
              </a:rPr>
              <a:t>1/2</a:t>
            </a:r>
            <a:endParaRPr lang="en-US" sz="2800" dirty="0"/>
          </a:p>
        </p:txBody>
      </p:sp>
      <p:sp>
        <p:nvSpPr>
          <p:cNvPr id="8" name="TextBox 7">
            <a:extLst>
              <a:ext uri="{FF2B5EF4-FFF2-40B4-BE49-F238E27FC236}">
                <a16:creationId xmlns:a16="http://schemas.microsoft.com/office/drawing/2014/main" id="{0F2B36EF-4FE8-4ED8-8D69-0B519B4F944D}"/>
              </a:ext>
            </a:extLst>
          </p:cNvPr>
          <p:cNvSpPr txBox="1"/>
          <p:nvPr/>
        </p:nvSpPr>
        <p:spPr>
          <a:xfrm>
            <a:off x="5780088" y="2809875"/>
            <a:ext cx="2797175" cy="3970338"/>
          </a:xfrm>
          <a:prstGeom prst="rect">
            <a:avLst/>
          </a:prstGeom>
          <a:solidFill>
            <a:schemeClr val="accent5">
              <a:lumMod val="95000"/>
            </a:schemeClr>
          </a:solidFill>
        </p:spPr>
        <p:txBody>
          <a:bodyPr>
            <a:spAutoFit/>
          </a:bodyPr>
          <a:lstStyle/>
          <a:p>
            <a:pPr>
              <a:defRPr/>
            </a:pPr>
            <a:r>
              <a:rPr lang="en-US" sz="1400" dirty="0"/>
              <a:t>CREATE TABLE EMPLOYEE</a:t>
            </a:r>
          </a:p>
          <a:p>
            <a:pPr>
              <a:defRPr/>
            </a:pPr>
            <a:r>
              <a:rPr lang="en-US" sz="1400" dirty="0"/>
              <a:t>(</a:t>
            </a:r>
          </a:p>
          <a:p>
            <a:pPr>
              <a:defRPr/>
            </a:pPr>
            <a:r>
              <a:rPr lang="en-US" sz="1400" dirty="0"/>
              <a:t>  </a:t>
            </a:r>
            <a:r>
              <a:rPr lang="en-US" sz="1400" dirty="0" err="1"/>
              <a:t>EmpID</a:t>
            </a:r>
            <a:r>
              <a:rPr lang="en-US" sz="1400" dirty="0"/>
              <a:t> INT NOT NULL,</a:t>
            </a:r>
          </a:p>
          <a:p>
            <a:pPr>
              <a:defRPr/>
            </a:pPr>
            <a:r>
              <a:rPr lang="en-US" sz="1400" dirty="0"/>
              <a:t>  </a:t>
            </a:r>
            <a:r>
              <a:rPr lang="en-US" sz="1400" dirty="0" err="1"/>
              <a:t>EmpName</a:t>
            </a:r>
            <a:r>
              <a:rPr lang="en-US" sz="1400" dirty="0"/>
              <a:t> INT NOT NULL,</a:t>
            </a:r>
          </a:p>
          <a:p>
            <a:pPr>
              <a:defRPr/>
            </a:pPr>
            <a:r>
              <a:rPr lang="en-US" sz="1400" dirty="0"/>
              <a:t>  PRIMARY KEY (</a:t>
            </a:r>
            <a:r>
              <a:rPr lang="en-US" sz="1400" dirty="0" err="1"/>
              <a:t>EmpID</a:t>
            </a:r>
            <a:r>
              <a:rPr lang="en-US" sz="1400" dirty="0"/>
              <a:t>)</a:t>
            </a:r>
          </a:p>
          <a:p>
            <a:pPr>
              <a:defRPr/>
            </a:pPr>
            <a:r>
              <a:rPr lang="en-US" sz="1400" dirty="0"/>
              <a:t>);</a:t>
            </a:r>
          </a:p>
          <a:p>
            <a:pPr>
              <a:defRPr/>
            </a:pPr>
            <a:endParaRPr lang="en-US" sz="1400" dirty="0"/>
          </a:p>
          <a:p>
            <a:pPr>
              <a:defRPr/>
            </a:pPr>
            <a:r>
              <a:rPr lang="en-US" sz="1400" dirty="0"/>
              <a:t>CREATE TABLE VEHICLE</a:t>
            </a:r>
          </a:p>
          <a:p>
            <a:pPr>
              <a:defRPr/>
            </a:pPr>
            <a:r>
              <a:rPr lang="en-US" sz="1400" dirty="0"/>
              <a:t>(</a:t>
            </a:r>
          </a:p>
          <a:p>
            <a:pPr>
              <a:defRPr/>
            </a:pPr>
            <a:r>
              <a:rPr lang="en-US" sz="1400" dirty="0"/>
              <a:t>  </a:t>
            </a:r>
            <a:r>
              <a:rPr lang="en-US" sz="1400" dirty="0" err="1"/>
              <a:t>VehicleID</a:t>
            </a:r>
            <a:r>
              <a:rPr lang="en-US" sz="1400" dirty="0"/>
              <a:t> INT NOT NULL,</a:t>
            </a:r>
          </a:p>
          <a:p>
            <a:pPr>
              <a:defRPr/>
            </a:pPr>
            <a:r>
              <a:rPr lang="en-US" sz="1400" dirty="0"/>
              <a:t>  </a:t>
            </a:r>
            <a:r>
              <a:rPr lang="en-US" sz="1400" dirty="0" err="1"/>
              <a:t>VehicleType</a:t>
            </a:r>
            <a:r>
              <a:rPr lang="en-US" sz="1400" dirty="0"/>
              <a:t> INT NOT NULL,</a:t>
            </a:r>
          </a:p>
          <a:p>
            <a:pPr>
              <a:defRPr/>
            </a:pPr>
            <a:r>
              <a:rPr lang="en-US" sz="1400" dirty="0"/>
              <a:t>  </a:t>
            </a:r>
            <a:r>
              <a:rPr lang="en-US" sz="1400" dirty="0" err="1"/>
              <a:t>EmpID</a:t>
            </a:r>
            <a:r>
              <a:rPr lang="en-US" sz="1400" dirty="0"/>
              <a:t> INT NOT NULL,</a:t>
            </a:r>
          </a:p>
          <a:p>
            <a:pPr>
              <a:defRPr/>
            </a:pPr>
            <a:r>
              <a:rPr lang="en-US" sz="1400" dirty="0"/>
              <a:t>  PRIMARY KEY (</a:t>
            </a:r>
            <a:r>
              <a:rPr lang="en-US" sz="1400" dirty="0" err="1"/>
              <a:t>VehicleID</a:t>
            </a:r>
            <a:r>
              <a:rPr lang="en-US" sz="1400" dirty="0"/>
              <a:t>),</a:t>
            </a:r>
          </a:p>
          <a:p>
            <a:pPr>
              <a:defRPr/>
            </a:pPr>
            <a:r>
              <a:rPr lang="en-US" sz="1400" dirty="0"/>
              <a:t>  FOREIGN KEY (</a:t>
            </a:r>
            <a:r>
              <a:rPr lang="en-US" sz="1400" dirty="0" err="1"/>
              <a:t>EmpID</a:t>
            </a:r>
            <a:r>
              <a:rPr lang="en-US" sz="1400" dirty="0"/>
              <a:t>) REFERENCES EMPLOYEE(</a:t>
            </a:r>
            <a:r>
              <a:rPr lang="en-US" sz="1400" dirty="0" err="1"/>
              <a:t>EmpID</a:t>
            </a:r>
            <a:r>
              <a:rPr lang="en-US" sz="1400" dirty="0"/>
              <a:t>)</a:t>
            </a:r>
          </a:p>
          <a:p>
            <a:pPr>
              <a:defRPr/>
            </a:pPr>
            <a:r>
              <a:rPr lang="en-US" sz="1400" dirty="0"/>
              <a:t>);</a:t>
            </a:r>
          </a:p>
          <a:p>
            <a:pPr>
              <a:defRPr/>
            </a:pPr>
            <a:endParaRPr lang="en-US" sz="1400" dirty="0"/>
          </a:p>
        </p:txBody>
      </p:sp>
      <p:pic>
        <p:nvPicPr>
          <p:cNvPr id="78852" name="Picture 3">
            <a:extLst>
              <a:ext uri="{FF2B5EF4-FFF2-40B4-BE49-F238E27FC236}">
                <a16:creationId xmlns:a16="http://schemas.microsoft.com/office/drawing/2014/main" id="{94FE2567-6A3B-4D1B-A5E3-1FB3EDC3748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0063" y="609600"/>
            <a:ext cx="7859712" cy="224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3" name="Picture 8">
            <a:extLst>
              <a:ext uri="{FF2B5EF4-FFF2-40B4-BE49-F238E27FC236}">
                <a16:creationId xmlns:a16="http://schemas.microsoft.com/office/drawing/2014/main" id="{CE42E065-14B8-480A-9CF1-FDF14A1D391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6688" y="3179763"/>
            <a:ext cx="5556250" cy="109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4" name="Content Placeholder 9">
            <a:extLst>
              <a:ext uri="{FF2B5EF4-FFF2-40B4-BE49-F238E27FC236}">
                <a16:creationId xmlns:a16="http://schemas.microsoft.com/office/drawing/2014/main" id="{8D4354FC-EAFA-4F63-A4BA-CEA3E00E99D5}"/>
              </a:ext>
            </a:extLst>
          </p:cNvPr>
          <p:cNvSpPr>
            <a:spLocks noGrp="1" noChangeArrowheads="1"/>
          </p:cNvSpPr>
          <p:nvPr>
            <p:ph idx="1"/>
          </p:nvPr>
        </p:nvSpPr>
        <p:spPr/>
        <p:txBody>
          <a:bodyPr/>
          <a:lstStyle/>
          <a:p>
            <a:endParaRPr lang="en-US"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0CFB6-F6BE-4867-92B6-EC13413C2495}"/>
              </a:ext>
            </a:extLst>
          </p:cNvPr>
          <p:cNvSpPr>
            <a:spLocks noGrp="1"/>
          </p:cNvSpPr>
          <p:nvPr>
            <p:ph type="title"/>
          </p:nvPr>
        </p:nvSpPr>
        <p:spPr>
          <a:xfrm>
            <a:off x="500063" y="0"/>
            <a:ext cx="8077200" cy="609600"/>
          </a:xfrm>
        </p:spPr>
        <p:txBody>
          <a:bodyPr/>
          <a:lstStyle/>
          <a:p>
            <a:pPr>
              <a:defRPr/>
            </a:pPr>
            <a:r>
              <a:rPr lang="en-US" sz="2800" dirty="0"/>
              <a:t>Mapping </a:t>
            </a:r>
            <a:r>
              <a:rPr lang="en-US" sz="2800" dirty="0">
                <a:solidFill>
                  <a:schemeClr val="bg1">
                    <a:lumMod val="50000"/>
                  </a:schemeClr>
                </a:solidFill>
              </a:rPr>
              <a:t>1:1</a:t>
            </a:r>
            <a:r>
              <a:rPr lang="en-US" sz="2800" dirty="0"/>
              <a:t> Relations </a:t>
            </a:r>
            <a:r>
              <a:rPr lang="en-US" sz="2800" dirty="0">
                <a:solidFill>
                  <a:schemeClr val="bg1">
                    <a:lumMod val="50000"/>
                  </a:schemeClr>
                </a:solidFill>
              </a:rPr>
              <a:t>2/2</a:t>
            </a:r>
            <a:endParaRPr lang="en-US" sz="2800" dirty="0"/>
          </a:p>
        </p:txBody>
      </p:sp>
      <p:pic>
        <p:nvPicPr>
          <p:cNvPr id="79875" name="Picture 8">
            <a:extLst>
              <a:ext uri="{FF2B5EF4-FFF2-40B4-BE49-F238E27FC236}">
                <a16:creationId xmlns:a16="http://schemas.microsoft.com/office/drawing/2014/main" id="{AD93D106-0BDF-4070-86A4-B22FC497154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3050" y="862013"/>
            <a:ext cx="5556250" cy="109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6" name="Picture 2">
            <a:extLst>
              <a:ext uri="{FF2B5EF4-FFF2-40B4-BE49-F238E27FC236}">
                <a16:creationId xmlns:a16="http://schemas.microsoft.com/office/drawing/2014/main" id="{0A078CCF-2013-498D-B1D1-0E125550240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3050" y="1895475"/>
            <a:ext cx="3813175" cy="493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16BD7358-3ADB-4200-9559-7F3CCD0128D6}"/>
              </a:ext>
            </a:extLst>
          </p:cNvPr>
          <p:cNvSpPr txBox="1"/>
          <p:nvPr/>
        </p:nvSpPr>
        <p:spPr>
          <a:xfrm>
            <a:off x="3376613" y="1755775"/>
            <a:ext cx="5767387" cy="3324225"/>
          </a:xfrm>
          <a:prstGeom prst="rect">
            <a:avLst/>
          </a:prstGeom>
          <a:solidFill>
            <a:schemeClr val="accent5">
              <a:lumMod val="95000"/>
            </a:schemeClr>
          </a:solidFill>
        </p:spPr>
        <p:txBody>
          <a:bodyPr>
            <a:spAutoFit/>
          </a:bodyPr>
          <a:lstStyle/>
          <a:p>
            <a:pPr>
              <a:defRPr/>
            </a:pPr>
            <a:r>
              <a:rPr lang="en-US" sz="1400" dirty="0"/>
              <a:t>CREATE TABLE EMPLOYEE</a:t>
            </a:r>
          </a:p>
          <a:p>
            <a:pPr>
              <a:defRPr/>
            </a:pPr>
            <a:r>
              <a:rPr lang="en-US" sz="1400" dirty="0"/>
              <a:t>(</a:t>
            </a:r>
          </a:p>
          <a:p>
            <a:pPr>
              <a:defRPr/>
            </a:pPr>
            <a:r>
              <a:rPr lang="en-US" sz="1400" dirty="0"/>
              <a:t>  </a:t>
            </a:r>
            <a:r>
              <a:rPr lang="en-US" sz="1400" dirty="0" err="1"/>
              <a:t>EmpID</a:t>
            </a:r>
            <a:r>
              <a:rPr lang="en-US" sz="1400" dirty="0"/>
              <a:t> INT NOT NULL,</a:t>
            </a:r>
          </a:p>
          <a:p>
            <a:pPr>
              <a:defRPr/>
            </a:pPr>
            <a:r>
              <a:rPr lang="en-US" sz="1400" dirty="0"/>
              <a:t>  </a:t>
            </a:r>
            <a:r>
              <a:rPr lang="en-US" sz="1400" dirty="0" err="1"/>
              <a:t>EmpName</a:t>
            </a:r>
            <a:r>
              <a:rPr lang="en-US" sz="1400" dirty="0"/>
              <a:t> INT NOT NULL,</a:t>
            </a:r>
          </a:p>
          <a:p>
            <a:pPr>
              <a:defRPr/>
            </a:pPr>
            <a:r>
              <a:rPr lang="en-US" sz="1400" dirty="0"/>
              <a:t>  PRIMARY KEY (</a:t>
            </a:r>
            <a:r>
              <a:rPr lang="en-US" sz="1400" dirty="0" err="1"/>
              <a:t>EmpID</a:t>
            </a:r>
            <a:r>
              <a:rPr lang="en-US" sz="1400" dirty="0"/>
              <a:t>)</a:t>
            </a:r>
          </a:p>
          <a:p>
            <a:pPr>
              <a:defRPr/>
            </a:pPr>
            <a:r>
              <a:rPr lang="en-US" sz="1400" dirty="0"/>
              <a:t>);</a:t>
            </a:r>
          </a:p>
          <a:p>
            <a:pPr>
              <a:defRPr/>
            </a:pPr>
            <a:endParaRPr lang="en-US" sz="1400" dirty="0"/>
          </a:p>
          <a:p>
            <a:pPr>
              <a:defRPr/>
            </a:pPr>
            <a:r>
              <a:rPr lang="en-US" sz="1400" dirty="0"/>
              <a:t>CREATE TABLE VEHICLE</a:t>
            </a:r>
          </a:p>
          <a:p>
            <a:pPr>
              <a:defRPr/>
            </a:pPr>
            <a:r>
              <a:rPr lang="en-US" sz="1400" dirty="0"/>
              <a:t>(</a:t>
            </a:r>
          </a:p>
          <a:p>
            <a:pPr>
              <a:defRPr/>
            </a:pPr>
            <a:r>
              <a:rPr lang="en-US" sz="1400" dirty="0"/>
              <a:t>  </a:t>
            </a:r>
            <a:r>
              <a:rPr lang="en-US" sz="1400" dirty="0" err="1"/>
              <a:t>VehicleID</a:t>
            </a:r>
            <a:r>
              <a:rPr lang="en-US" sz="1400" dirty="0"/>
              <a:t> INT NOT NULL,</a:t>
            </a:r>
          </a:p>
          <a:p>
            <a:pPr>
              <a:defRPr/>
            </a:pPr>
            <a:r>
              <a:rPr lang="en-US" sz="1400" dirty="0"/>
              <a:t>  </a:t>
            </a:r>
            <a:r>
              <a:rPr lang="en-US" sz="1400" dirty="0" err="1"/>
              <a:t>VehicleType</a:t>
            </a:r>
            <a:r>
              <a:rPr lang="en-US" sz="1400" dirty="0"/>
              <a:t> INT NOT NULL,</a:t>
            </a:r>
          </a:p>
          <a:p>
            <a:pPr>
              <a:defRPr/>
            </a:pPr>
            <a:r>
              <a:rPr lang="en-US" sz="1400" dirty="0"/>
              <a:t>  </a:t>
            </a:r>
            <a:r>
              <a:rPr lang="en-US" sz="1400" dirty="0" err="1"/>
              <a:t>EmpID</a:t>
            </a:r>
            <a:r>
              <a:rPr lang="en-US" sz="1400" dirty="0"/>
              <a:t> INT NOT NULL,</a:t>
            </a:r>
          </a:p>
          <a:p>
            <a:pPr>
              <a:defRPr/>
            </a:pPr>
            <a:r>
              <a:rPr lang="en-US" sz="1400" dirty="0"/>
              <a:t>  PRIMARY KEY (</a:t>
            </a:r>
            <a:r>
              <a:rPr lang="en-US" sz="1400" dirty="0" err="1"/>
              <a:t>VehicleID</a:t>
            </a:r>
            <a:r>
              <a:rPr lang="en-US" sz="1400" dirty="0"/>
              <a:t>),</a:t>
            </a:r>
          </a:p>
          <a:p>
            <a:pPr>
              <a:defRPr/>
            </a:pPr>
            <a:r>
              <a:rPr lang="en-US" sz="1400" b="1" dirty="0"/>
              <a:t>  FOREIGN KEY </a:t>
            </a:r>
            <a:r>
              <a:rPr lang="en-US" sz="1400" dirty="0"/>
              <a:t>(</a:t>
            </a:r>
            <a:r>
              <a:rPr lang="en-US" sz="1400" dirty="0" err="1"/>
              <a:t>EmpID</a:t>
            </a:r>
            <a:r>
              <a:rPr lang="en-US" sz="1400" dirty="0"/>
              <a:t>) </a:t>
            </a:r>
            <a:r>
              <a:rPr lang="en-US" sz="1400" b="1" dirty="0"/>
              <a:t>REFERENCES</a:t>
            </a:r>
            <a:r>
              <a:rPr lang="en-US" sz="1400" dirty="0"/>
              <a:t> EMPLOYEE(</a:t>
            </a:r>
            <a:r>
              <a:rPr lang="en-US" sz="1400" dirty="0" err="1"/>
              <a:t>EmpID</a:t>
            </a:r>
            <a:r>
              <a:rPr lang="en-US" sz="1400" dirty="0"/>
              <a:t>)</a:t>
            </a:r>
          </a:p>
          <a:p>
            <a:pPr>
              <a:defRPr/>
            </a:pPr>
            <a:r>
              <a:rPr lang="en-US" sz="1400" dirty="0"/>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a:extLst>
              <a:ext uri="{FF2B5EF4-FFF2-40B4-BE49-F238E27FC236}">
                <a16:creationId xmlns:a16="http://schemas.microsoft.com/office/drawing/2014/main" id="{BC9ABF0C-D8F9-4093-8C6E-75026C46196D}"/>
              </a:ext>
            </a:extLst>
          </p:cNvPr>
          <p:cNvSpPr>
            <a:spLocks noGrp="1" noChangeArrowheads="1"/>
          </p:cNvSpPr>
          <p:nvPr>
            <p:ph type="title"/>
          </p:nvPr>
        </p:nvSpPr>
        <p:spPr>
          <a:xfrm>
            <a:off x="852488" y="85725"/>
            <a:ext cx="8077200" cy="609600"/>
          </a:xfrm>
        </p:spPr>
        <p:txBody>
          <a:bodyPr/>
          <a:lstStyle/>
          <a:p>
            <a:pPr>
              <a:defRPr/>
            </a:pPr>
            <a:r>
              <a:rPr lang="en-US" dirty="0">
                <a:ea typeface="+mj-ea"/>
              </a:rPr>
              <a:t>Database Requirements &amp; ER Modeling</a:t>
            </a:r>
          </a:p>
        </p:txBody>
      </p:sp>
      <p:sp>
        <p:nvSpPr>
          <p:cNvPr id="5123" name="Rectangle 3">
            <a:extLst>
              <a:ext uri="{FF2B5EF4-FFF2-40B4-BE49-F238E27FC236}">
                <a16:creationId xmlns:a16="http://schemas.microsoft.com/office/drawing/2014/main" id="{3644424C-8E76-4428-B6EA-72EAAA873112}"/>
              </a:ext>
            </a:extLst>
          </p:cNvPr>
          <p:cNvSpPr>
            <a:spLocks noGrp="1" noChangeArrowheads="1"/>
          </p:cNvSpPr>
          <p:nvPr>
            <p:ph type="body" idx="1"/>
          </p:nvPr>
        </p:nvSpPr>
        <p:spPr>
          <a:xfrm>
            <a:off x="852488" y="887413"/>
            <a:ext cx="7848600" cy="4876800"/>
          </a:xfrm>
        </p:spPr>
        <p:txBody>
          <a:bodyPr/>
          <a:lstStyle/>
          <a:p>
            <a:pPr>
              <a:defRPr/>
            </a:pPr>
            <a:r>
              <a:rPr lang="en-US" altLang="en-US" dirty="0"/>
              <a:t>Database Design</a:t>
            </a:r>
          </a:p>
          <a:p>
            <a:pPr lvl="1">
              <a:defRPr/>
            </a:pPr>
            <a:r>
              <a:rPr lang="en-US" altLang="en-US" b="1" dirty="0"/>
              <a:t>Database requirements</a:t>
            </a:r>
          </a:p>
          <a:p>
            <a:pPr lvl="2">
              <a:defRPr/>
            </a:pPr>
            <a:r>
              <a:rPr lang="en-US" altLang="en-US" dirty="0"/>
              <a:t>Statements that define the details and constraints of the data and metadata for the database being developed.</a:t>
            </a:r>
          </a:p>
          <a:p>
            <a:pPr lvl="2">
              <a:defRPr/>
            </a:pPr>
            <a:r>
              <a:rPr lang="en-US" altLang="en-US" dirty="0"/>
              <a:t>Multiple sources for the requirements</a:t>
            </a:r>
          </a:p>
          <a:p>
            <a:pPr lvl="2">
              <a:defRPr/>
            </a:pPr>
            <a:r>
              <a:rPr lang="en-US" altLang="en-US" dirty="0"/>
              <a:t>What the database keeps track of and in what fashion</a:t>
            </a:r>
          </a:p>
          <a:p>
            <a:pPr lvl="2">
              <a:defRPr/>
            </a:pPr>
            <a:endParaRPr lang="en-US" altLang="en-US" dirty="0"/>
          </a:p>
          <a:p>
            <a:pPr lvl="1">
              <a:defRPr/>
            </a:pPr>
            <a:r>
              <a:rPr lang="en-US" altLang="en-US" b="1" dirty="0"/>
              <a:t>Entity-relationship (ER) modeling </a:t>
            </a:r>
          </a:p>
          <a:p>
            <a:pPr lvl="2">
              <a:defRPr/>
            </a:pPr>
            <a:r>
              <a:rPr lang="en-US" altLang="en-US" dirty="0"/>
              <a:t>Conceptual database modeling method that allows us to structure and organize requirements </a:t>
            </a:r>
            <a:r>
              <a:rPr lang="en-US" altLang="en-US" b="1" dirty="0"/>
              <a:t>graphically </a:t>
            </a:r>
            <a:br>
              <a:rPr lang="en-US" altLang="en-US" b="1" dirty="0"/>
            </a:br>
            <a:endParaRPr lang="en-US" altLang="en-US" b="1" dirty="0"/>
          </a:p>
          <a:p>
            <a:pPr lvl="1" eaLnBrk="1" hangingPunct="1">
              <a:defRPr/>
            </a:pPr>
            <a:r>
              <a:rPr lang="en-US" altLang="en-US" b="1" dirty="0"/>
              <a:t>ER diagram (ERD) </a:t>
            </a:r>
            <a:r>
              <a:rPr lang="en-US" altLang="en-US" dirty="0"/>
              <a:t>- the result of ER modeling </a:t>
            </a:r>
          </a:p>
          <a:p>
            <a:pPr lvl="2" eaLnBrk="1" hangingPunct="1">
              <a:defRPr/>
            </a:pPr>
            <a:r>
              <a:rPr lang="en-US" altLang="en-US" dirty="0"/>
              <a:t>Serves as a blueprint for the database</a:t>
            </a:r>
          </a:p>
          <a:p>
            <a:pPr lvl="1">
              <a:defRPr/>
            </a:pPr>
            <a:endParaRPr lang="en-US" altLang="en-US" dirty="0"/>
          </a:p>
          <a:p>
            <a:pPr lvl="1">
              <a:defRPr/>
            </a:pPr>
            <a:r>
              <a:rPr lang="en-US" altLang="en-US" dirty="0">
                <a:solidFill>
                  <a:schemeClr val="bg1">
                    <a:lumMod val="50000"/>
                  </a:schemeClr>
                </a:solidFill>
              </a:rPr>
              <a:t>COLLECT DATABASE REQUIREMENTS AND VISUALLY REPRESENT THEM USING ER MODELING TECHNIQUE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0D7B84-560F-4743-B610-76F08214E5A8}"/>
              </a:ext>
            </a:extLst>
          </p:cNvPr>
          <p:cNvSpPr>
            <a:spLocks noGrp="1"/>
          </p:cNvSpPr>
          <p:nvPr>
            <p:ph type="title"/>
          </p:nvPr>
        </p:nvSpPr>
        <p:spPr/>
        <p:txBody>
          <a:bodyPr/>
          <a:lstStyle/>
          <a:p>
            <a:pPr>
              <a:defRPr/>
            </a:pPr>
            <a:r>
              <a:rPr lang="en-US" dirty="0"/>
              <a:t>Referential integrity constraints</a:t>
            </a:r>
          </a:p>
        </p:txBody>
      </p:sp>
      <p:sp>
        <p:nvSpPr>
          <p:cNvPr id="80899" name="Text Placeholder 4">
            <a:extLst>
              <a:ext uri="{FF2B5EF4-FFF2-40B4-BE49-F238E27FC236}">
                <a16:creationId xmlns:a16="http://schemas.microsoft.com/office/drawing/2014/main" id="{49FD79A8-2AC7-4F32-AE28-CBA4FB6BACA0}"/>
              </a:ext>
            </a:extLst>
          </p:cNvPr>
          <p:cNvSpPr>
            <a:spLocks noGrp="1" noChangeArrowheads="1"/>
          </p:cNvSpPr>
          <p:nvPr>
            <p:ph type="body" idx="1"/>
          </p:nvPr>
        </p:nvSpPr>
        <p:spPr>
          <a:xfrm>
            <a:off x="722313" y="2093913"/>
            <a:ext cx="7772400" cy="1947862"/>
          </a:xfrm>
        </p:spPr>
        <p:txBody>
          <a:bodyPr/>
          <a:lstStyle/>
          <a:p>
            <a:r>
              <a:rPr lang="en-US" altLang="en-US"/>
              <a:t>Referential Integrity</a:t>
            </a:r>
          </a:p>
          <a:p>
            <a:r>
              <a:rPr lang="en-US" altLang="en-US"/>
              <a:t>MOT NULL</a:t>
            </a:r>
          </a:p>
          <a:p>
            <a:r>
              <a:rPr lang="en-US" altLang="en-US"/>
              <a:t>UNIQUE</a:t>
            </a:r>
          </a:p>
          <a:p>
            <a:r>
              <a:rPr lang="en-US" altLang="en-US"/>
              <a:t>User Defined</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81761C-6B6E-4A05-974A-47054D75B5E8}"/>
              </a:ext>
            </a:extLst>
          </p:cNvPr>
          <p:cNvSpPr>
            <a:spLocks noGrp="1"/>
          </p:cNvSpPr>
          <p:nvPr>
            <p:ph type="title"/>
          </p:nvPr>
        </p:nvSpPr>
        <p:spPr>
          <a:xfrm>
            <a:off x="814388" y="92075"/>
            <a:ext cx="8077200" cy="609600"/>
          </a:xfrm>
        </p:spPr>
        <p:txBody>
          <a:bodyPr/>
          <a:lstStyle/>
          <a:p>
            <a:pPr>
              <a:defRPr/>
            </a:pPr>
            <a:r>
              <a:rPr lang="en-US" dirty="0"/>
              <a:t>Referential Integrity Constraints</a:t>
            </a:r>
          </a:p>
        </p:txBody>
      </p:sp>
      <p:sp>
        <p:nvSpPr>
          <p:cNvPr id="60419" name="Content Placeholder 4">
            <a:extLst>
              <a:ext uri="{FF2B5EF4-FFF2-40B4-BE49-F238E27FC236}">
                <a16:creationId xmlns:a16="http://schemas.microsoft.com/office/drawing/2014/main" id="{3CFF86A9-CE51-4A7C-8986-78C87B7001BC}"/>
              </a:ext>
            </a:extLst>
          </p:cNvPr>
          <p:cNvSpPr>
            <a:spLocks noGrp="1"/>
          </p:cNvSpPr>
          <p:nvPr>
            <p:ph idx="1"/>
          </p:nvPr>
        </p:nvSpPr>
        <p:spPr/>
        <p:txBody>
          <a:bodyPr/>
          <a:lstStyle/>
          <a:p>
            <a:pPr>
              <a:defRPr/>
            </a:pPr>
            <a:r>
              <a:rPr lang="en-US" altLang="en-US" dirty="0"/>
              <a:t>Referential integrity constraints are relational database rules that defines values that are valid for use in </a:t>
            </a:r>
            <a:r>
              <a:rPr lang="en-US" altLang="en-US" dirty="0">
                <a:solidFill>
                  <a:schemeClr val="bg1">
                    <a:lumMod val="50000"/>
                  </a:schemeClr>
                </a:solidFill>
              </a:rPr>
              <a:t>foreign keys</a:t>
            </a:r>
            <a:r>
              <a:rPr lang="en-US" altLang="en-US" dirty="0"/>
              <a:t>.</a:t>
            </a:r>
          </a:p>
        </p:txBody>
      </p:sp>
      <p:pic>
        <p:nvPicPr>
          <p:cNvPr id="81924" name="Picture 5">
            <a:extLst>
              <a:ext uri="{FF2B5EF4-FFF2-40B4-BE49-F238E27FC236}">
                <a16:creationId xmlns:a16="http://schemas.microsoft.com/office/drawing/2014/main" id="{15AFB0E9-FCC5-4374-9C4E-E54213D2A75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7313" y="1712913"/>
            <a:ext cx="4043362" cy="47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5" name="Picture 6">
            <a:extLst>
              <a:ext uri="{FF2B5EF4-FFF2-40B4-BE49-F238E27FC236}">
                <a16:creationId xmlns:a16="http://schemas.microsoft.com/office/drawing/2014/main" id="{0466F361-7CFC-490A-8FB8-33D14342E6E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11638" y="2778125"/>
            <a:ext cx="4852987" cy="247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4638E-3E6A-44CC-8B65-839110F6ECE2}"/>
              </a:ext>
            </a:extLst>
          </p:cNvPr>
          <p:cNvSpPr>
            <a:spLocks noGrp="1"/>
          </p:cNvSpPr>
          <p:nvPr>
            <p:ph type="title"/>
          </p:nvPr>
        </p:nvSpPr>
        <p:spPr>
          <a:xfrm>
            <a:off x="814388" y="92075"/>
            <a:ext cx="8077200" cy="609600"/>
          </a:xfrm>
        </p:spPr>
        <p:txBody>
          <a:bodyPr/>
          <a:lstStyle/>
          <a:p>
            <a:pPr>
              <a:defRPr/>
            </a:pPr>
            <a:r>
              <a:rPr lang="en-US" dirty="0"/>
              <a:t>Mapping Unary Relationships</a:t>
            </a:r>
          </a:p>
        </p:txBody>
      </p:sp>
      <p:sp>
        <p:nvSpPr>
          <p:cNvPr id="82947" name="Content Placeholder 2">
            <a:extLst>
              <a:ext uri="{FF2B5EF4-FFF2-40B4-BE49-F238E27FC236}">
                <a16:creationId xmlns:a16="http://schemas.microsoft.com/office/drawing/2014/main" id="{3A99FA60-C10B-4669-A9FE-61A2F1E60FD8}"/>
              </a:ext>
            </a:extLst>
          </p:cNvPr>
          <p:cNvSpPr>
            <a:spLocks noGrp="1" noChangeArrowheads="1"/>
          </p:cNvSpPr>
          <p:nvPr>
            <p:ph idx="1"/>
          </p:nvPr>
        </p:nvSpPr>
        <p:spPr/>
        <p:txBody>
          <a:bodyPr/>
          <a:lstStyle/>
          <a:p>
            <a:endParaRPr lang="en-US" altLang="en-US"/>
          </a:p>
        </p:txBody>
      </p:sp>
      <p:pic>
        <p:nvPicPr>
          <p:cNvPr id="82948" name="Picture 3">
            <a:extLst>
              <a:ext uri="{FF2B5EF4-FFF2-40B4-BE49-F238E27FC236}">
                <a16:creationId xmlns:a16="http://schemas.microsoft.com/office/drawing/2014/main" id="{663BCC4A-0C18-49FF-A56E-A89A948F8DD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35313" y="701675"/>
            <a:ext cx="3168650" cy="594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2949" name="Elbow Connector 3">
            <a:extLst>
              <a:ext uri="{FF2B5EF4-FFF2-40B4-BE49-F238E27FC236}">
                <a16:creationId xmlns:a16="http://schemas.microsoft.com/office/drawing/2014/main" id="{FAFE0F53-8F96-4B4D-80A5-142B1353A95B}"/>
              </a:ext>
            </a:extLst>
          </p:cNvPr>
          <p:cNvCxnSpPr>
            <a:cxnSpLocks noChangeShapeType="1"/>
          </p:cNvCxnSpPr>
          <p:nvPr/>
        </p:nvCxnSpPr>
        <p:spPr bwMode="auto">
          <a:xfrm rot="10800000">
            <a:off x="5622925" y="5705475"/>
            <a:ext cx="449263" cy="211138"/>
          </a:xfrm>
          <a:prstGeom prst="bentConnector3">
            <a:avLst>
              <a:gd name="adj1" fmla="val 50000"/>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2950" name="Elbow Connector 6">
            <a:extLst>
              <a:ext uri="{FF2B5EF4-FFF2-40B4-BE49-F238E27FC236}">
                <a16:creationId xmlns:a16="http://schemas.microsoft.com/office/drawing/2014/main" id="{3A4BE152-9C6F-4C47-9E1C-C403B6BFDBAE}"/>
              </a:ext>
            </a:extLst>
          </p:cNvPr>
          <p:cNvCxnSpPr>
            <a:cxnSpLocks noChangeShapeType="1"/>
          </p:cNvCxnSpPr>
          <p:nvPr/>
        </p:nvCxnSpPr>
        <p:spPr bwMode="auto">
          <a:xfrm rot="10800000">
            <a:off x="5211763" y="5734050"/>
            <a:ext cx="831850" cy="436563"/>
          </a:xfrm>
          <a:prstGeom prst="bentConnector3">
            <a:avLst>
              <a:gd name="adj1" fmla="val 50000"/>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CC2BD-21A0-4477-AFEB-812A66DDFA84}"/>
              </a:ext>
            </a:extLst>
          </p:cNvPr>
          <p:cNvSpPr>
            <a:spLocks noGrp="1"/>
          </p:cNvSpPr>
          <p:nvPr>
            <p:ph type="title"/>
          </p:nvPr>
        </p:nvSpPr>
        <p:spPr>
          <a:xfrm>
            <a:off x="814388" y="92075"/>
            <a:ext cx="8077200" cy="500063"/>
          </a:xfrm>
        </p:spPr>
        <p:txBody>
          <a:bodyPr/>
          <a:lstStyle/>
          <a:p>
            <a:pPr>
              <a:defRPr/>
            </a:pPr>
            <a:r>
              <a:rPr lang="en-US" dirty="0"/>
              <a:t>Mapping Weak Entity</a:t>
            </a:r>
          </a:p>
        </p:txBody>
      </p:sp>
      <p:sp>
        <p:nvSpPr>
          <p:cNvPr id="83971" name="Content Placeholder 2">
            <a:extLst>
              <a:ext uri="{FF2B5EF4-FFF2-40B4-BE49-F238E27FC236}">
                <a16:creationId xmlns:a16="http://schemas.microsoft.com/office/drawing/2014/main" id="{9E40B5FD-7A4C-436B-A1A8-1AAFA467F5EE}"/>
              </a:ext>
            </a:extLst>
          </p:cNvPr>
          <p:cNvSpPr>
            <a:spLocks noGrp="1" noChangeArrowheads="1"/>
          </p:cNvSpPr>
          <p:nvPr>
            <p:ph idx="1"/>
          </p:nvPr>
        </p:nvSpPr>
        <p:spPr/>
        <p:txBody>
          <a:bodyPr/>
          <a:lstStyle/>
          <a:p>
            <a:endParaRPr lang="en-US" altLang="en-US"/>
          </a:p>
        </p:txBody>
      </p:sp>
      <p:pic>
        <p:nvPicPr>
          <p:cNvPr id="83972" name="Picture 3">
            <a:extLst>
              <a:ext uri="{FF2B5EF4-FFF2-40B4-BE49-F238E27FC236}">
                <a16:creationId xmlns:a16="http://schemas.microsoft.com/office/drawing/2014/main" id="{82126600-BE9E-43DA-8345-AC2AC513576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58938" y="592138"/>
            <a:ext cx="5972175" cy="618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758D7-3B28-4990-8297-7BAE9C99CD9A}"/>
              </a:ext>
            </a:extLst>
          </p:cNvPr>
          <p:cNvSpPr>
            <a:spLocks noGrp="1"/>
          </p:cNvSpPr>
          <p:nvPr>
            <p:ph type="title"/>
          </p:nvPr>
        </p:nvSpPr>
        <p:spPr>
          <a:xfrm>
            <a:off x="814388" y="92075"/>
            <a:ext cx="8077200" cy="609600"/>
          </a:xfrm>
        </p:spPr>
        <p:txBody>
          <a:bodyPr/>
          <a:lstStyle/>
          <a:p>
            <a:pPr>
              <a:defRPr/>
            </a:pPr>
            <a:endParaRPr lang="en-US"/>
          </a:p>
        </p:txBody>
      </p:sp>
      <p:sp>
        <p:nvSpPr>
          <p:cNvPr id="84995" name="Content Placeholder 2">
            <a:extLst>
              <a:ext uri="{FF2B5EF4-FFF2-40B4-BE49-F238E27FC236}">
                <a16:creationId xmlns:a16="http://schemas.microsoft.com/office/drawing/2014/main" id="{9D180E25-0F33-4AC3-AAC0-7A9414DFB373}"/>
              </a:ext>
            </a:extLst>
          </p:cNvPr>
          <p:cNvSpPr>
            <a:spLocks noGrp="1" noChangeArrowheads="1"/>
          </p:cNvSpPr>
          <p:nvPr>
            <p:ph idx="1"/>
          </p:nvPr>
        </p:nvSpPr>
        <p:spPr/>
        <p:txBody>
          <a:bodyPr/>
          <a:lstStyle/>
          <a:p>
            <a:endParaRPr lang="en-US" altLang="en-US"/>
          </a:p>
        </p:txBody>
      </p:sp>
      <p:pic>
        <p:nvPicPr>
          <p:cNvPr id="84996" name="Picture 3">
            <a:extLst>
              <a:ext uri="{FF2B5EF4-FFF2-40B4-BE49-F238E27FC236}">
                <a16:creationId xmlns:a16="http://schemas.microsoft.com/office/drawing/2014/main" id="{E3F3C72E-2824-42F0-9311-5D470421798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92075"/>
            <a:ext cx="4181475"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7" name="Picture 4">
            <a:extLst>
              <a:ext uri="{FF2B5EF4-FFF2-40B4-BE49-F238E27FC236}">
                <a16:creationId xmlns:a16="http://schemas.microsoft.com/office/drawing/2014/main" id="{1E8B6184-FC71-46CF-BCC7-32BE725E02E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45025" y="92075"/>
            <a:ext cx="3876675"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8" name="Picture 5">
            <a:extLst>
              <a:ext uri="{FF2B5EF4-FFF2-40B4-BE49-F238E27FC236}">
                <a16:creationId xmlns:a16="http://schemas.microsoft.com/office/drawing/2014/main" id="{3D55C582-5C82-467E-9BDF-53F6074805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76613" y="3889375"/>
            <a:ext cx="5675312" cy="277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Content Placeholder 2">
            <a:extLst>
              <a:ext uri="{FF2B5EF4-FFF2-40B4-BE49-F238E27FC236}">
                <a16:creationId xmlns:a16="http://schemas.microsoft.com/office/drawing/2014/main" id="{572025AC-39ED-4E4B-AE24-54130CAD1FB6}"/>
              </a:ext>
            </a:extLst>
          </p:cNvPr>
          <p:cNvSpPr>
            <a:spLocks noGrp="1" noChangeArrowheads="1"/>
          </p:cNvSpPr>
          <p:nvPr>
            <p:ph idx="1"/>
          </p:nvPr>
        </p:nvSpPr>
        <p:spPr/>
        <p:txBody>
          <a:bodyPr/>
          <a:lstStyle/>
          <a:p>
            <a:endParaRPr lang="en-US" altLang="en-US"/>
          </a:p>
        </p:txBody>
      </p:sp>
      <p:pic>
        <p:nvPicPr>
          <p:cNvPr id="86019" name="Picture 3">
            <a:extLst>
              <a:ext uri="{FF2B5EF4-FFF2-40B4-BE49-F238E27FC236}">
                <a16:creationId xmlns:a16="http://schemas.microsoft.com/office/drawing/2014/main" id="{B04EA5BD-6DF9-4651-954A-F9848D0A193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4663" y="823913"/>
            <a:ext cx="8089900" cy="544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a:extLst>
              <a:ext uri="{FF2B5EF4-FFF2-40B4-BE49-F238E27FC236}">
                <a16:creationId xmlns:a16="http://schemas.microsoft.com/office/drawing/2014/main" id="{E519628E-091B-4DD0-953F-D1052817984D}"/>
              </a:ext>
            </a:extLst>
          </p:cNvPr>
          <p:cNvSpPr>
            <a:spLocks noGrp="1"/>
          </p:cNvSpPr>
          <p:nvPr>
            <p:ph type="title"/>
          </p:nvPr>
        </p:nvSpPr>
        <p:spPr>
          <a:xfrm>
            <a:off x="814388" y="92075"/>
            <a:ext cx="8077200" cy="609600"/>
          </a:xfrm>
        </p:spPr>
        <p:txBody>
          <a:bodyPr/>
          <a:lstStyle/>
          <a:p>
            <a:pPr>
              <a:defRPr/>
            </a:pPr>
            <a:r>
              <a:rPr lang="en-US" sz="2000" dirty="0"/>
              <a:t>Example: Mapping an ER Diagram into a Relational Scheme </a:t>
            </a:r>
            <a:r>
              <a:rPr lang="en-US" sz="2000" dirty="0">
                <a:solidFill>
                  <a:schemeClr val="bg1">
                    <a:lumMod val="50000"/>
                  </a:schemeClr>
                </a:solidFill>
              </a:rPr>
              <a:t>1/3</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556C6-B8B6-4916-8747-EC26D75A5EFF}"/>
              </a:ext>
            </a:extLst>
          </p:cNvPr>
          <p:cNvSpPr>
            <a:spLocks noGrp="1"/>
          </p:cNvSpPr>
          <p:nvPr>
            <p:ph type="title"/>
          </p:nvPr>
        </p:nvSpPr>
        <p:spPr>
          <a:xfrm>
            <a:off x="814388" y="92075"/>
            <a:ext cx="8077200" cy="609600"/>
          </a:xfrm>
        </p:spPr>
        <p:txBody>
          <a:bodyPr/>
          <a:lstStyle/>
          <a:p>
            <a:pPr>
              <a:defRPr/>
            </a:pPr>
            <a:r>
              <a:rPr lang="en-US" sz="2000" dirty="0"/>
              <a:t>Example: Mapping an ER Diagram into a Relational Scheme </a:t>
            </a:r>
            <a:r>
              <a:rPr lang="en-US" sz="2000" dirty="0">
                <a:solidFill>
                  <a:schemeClr val="bg1">
                    <a:lumMod val="50000"/>
                  </a:schemeClr>
                </a:solidFill>
              </a:rPr>
              <a:t>2/3</a:t>
            </a:r>
          </a:p>
        </p:txBody>
      </p:sp>
      <p:sp>
        <p:nvSpPr>
          <p:cNvPr id="87043" name="Content Placeholder 2">
            <a:extLst>
              <a:ext uri="{FF2B5EF4-FFF2-40B4-BE49-F238E27FC236}">
                <a16:creationId xmlns:a16="http://schemas.microsoft.com/office/drawing/2014/main" id="{7FD246C9-91BA-4014-BA22-7198ADF1DA70}"/>
              </a:ext>
            </a:extLst>
          </p:cNvPr>
          <p:cNvSpPr>
            <a:spLocks noGrp="1" noChangeArrowheads="1"/>
          </p:cNvSpPr>
          <p:nvPr>
            <p:ph idx="1"/>
          </p:nvPr>
        </p:nvSpPr>
        <p:spPr/>
        <p:txBody>
          <a:bodyPr/>
          <a:lstStyle/>
          <a:p>
            <a:endParaRPr lang="en-US" altLang="en-US"/>
          </a:p>
        </p:txBody>
      </p:sp>
      <p:pic>
        <p:nvPicPr>
          <p:cNvPr id="87044" name="Picture 3">
            <a:extLst>
              <a:ext uri="{FF2B5EF4-FFF2-40B4-BE49-F238E27FC236}">
                <a16:creationId xmlns:a16="http://schemas.microsoft.com/office/drawing/2014/main" id="{65FDBE1E-2E31-4725-A329-F1FB7CAF854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6263" y="1200150"/>
            <a:ext cx="7991475"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0794C-38FE-46F8-980F-A32808CEF5E6}"/>
              </a:ext>
            </a:extLst>
          </p:cNvPr>
          <p:cNvSpPr>
            <a:spLocks noGrp="1"/>
          </p:cNvSpPr>
          <p:nvPr>
            <p:ph type="title"/>
          </p:nvPr>
        </p:nvSpPr>
        <p:spPr>
          <a:xfrm>
            <a:off x="814388" y="92075"/>
            <a:ext cx="8077200" cy="609600"/>
          </a:xfrm>
        </p:spPr>
        <p:txBody>
          <a:bodyPr/>
          <a:lstStyle/>
          <a:p>
            <a:pPr>
              <a:defRPr/>
            </a:pPr>
            <a:r>
              <a:rPr lang="en-US" sz="2000" dirty="0"/>
              <a:t>Example: Mapping an ER Diagram into a Relational Scheme </a:t>
            </a:r>
            <a:r>
              <a:rPr lang="en-US" sz="2000" dirty="0">
                <a:solidFill>
                  <a:schemeClr val="bg1">
                    <a:lumMod val="50000"/>
                  </a:schemeClr>
                </a:solidFill>
              </a:rPr>
              <a:t>3/3</a:t>
            </a:r>
          </a:p>
        </p:txBody>
      </p:sp>
      <p:sp>
        <p:nvSpPr>
          <p:cNvPr id="88067" name="Content Placeholder 2">
            <a:extLst>
              <a:ext uri="{FF2B5EF4-FFF2-40B4-BE49-F238E27FC236}">
                <a16:creationId xmlns:a16="http://schemas.microsoft.com/office/drawing/2014/main" id="{878704BE-554E-4256-AE68-C93495E96EE5}"/>
              </a:ext>
            </a:extLst>
          </p:cNvPr>
          <p:cNvSpPr>
            <a:spLocks noGrp="1" noChangeArrowheads="1"/>
          </p:cNvSpPr>
          <p:nvPr>
            <p:ph idx="1"/>
          </p:nvPr>
        </p:nvSpPr>
        <p:spPr/>
        <p:txBody>
          <a:bodyPr/>
          <a:lstStyle/>
          <a:p>
            <a:endParaRPr lang="en-US" altLang="en-US"/>
          </a:p>
        </p:txBody>
      </p:sp>
      <p:pic>
        <p:nvPicPr>
          <p:cNvPr id="88068" name="Picture 3">
            <a:extLst>
              <a:ext uri="{FF2B5EF4-FFF2-40B4-BE49-F238E27FC236}">
                <a16:creationId xmlns:a16="http://schemas.microsoft.com/office/drawing/2014/main" id="{15435840-6D14-491F-B091-672184E35E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8138" y="1220788"/>
            <a:ext cx="8553450" cy="464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8EDAE-53DF-42AC-8338-C0D6A2BF8BFD}"/>
              </a:ext>
            </a:extLst>
          </p:cNvPr>
          <p:cNvSpPr>
            <a:spLocks noGrp="1"/>
          </p:cNvSpPr>
          <p:nvPr>
            <p:ph type="title"/>
          </p:nvPr>
        </p:nvSpPr>
        <p:spPr>
          <a:xfrm>
            <a:off x="814388" y="92075"/>
            <a:ext cx="8077200" cy="609600"/>
          </a:xfrm>
        </p:spPr>
        <p:txBody>
          <a:bodyPr/>
          <a:lstStyle/>
          <a:p>
            <a:pPr>
              <a:defRPr/>
            </a:pPr>
            <a:r>
              <a:rPr lang="en-US" dirty="0"/>
              <a:t>ER Diagram</a:t>
            </a:r>
          </a:p>
        </p:txBody>
      </p:sp>
      <p:sp>
        <p:nvSpPr>
          <p:cNvPr id="14339" name="Content Placeholder 2">
            <a:extLst>
              <a:ext uri="{FF2B5EF4-FFF2-40B4-BE49-F238E27FC236}">
                <a16:creationId xmlns:a16="http://schemas.microsoft.com/office/drawing/2014/main" id="{3E951863-EFB5-46A0-9FB4-04F761E2BED8}"/>
              </a:ext>
            </a:extLst>
          </p:cNvPr>
          <p:cNvSpPr>
            <a:spLocks noGrp="1" noChangeArrowheads="1"/>
          </p:cNvSpPr>
          <p:nvPr>
            <p:ph idx="1"/>
          </p:nvPr>
        </p:nvSpPr>
        <p:spPr/>
        <p:txBody>
          <a:bodyPr/>
          <a:lstStyle/>
          <a:p>
            <a:r>
              <a:rPr lang="en-US" altLang="en-US"/>
              <a:t>The results of ER modeling is an ER Diagram (ERD)</a:t>
            </a:r>
          </a:p>
          <a:p>
            <a:pPr lvl="1"/>
            <a:r>
              <a:rPr lang="en-US" altLang="en-US"/>
              <a:t>Blueprint for the database</a:t>
            </a:r>
          </a:p>
          <a:p>
            <a:pPr lvl="1"/>
            <a:endParaRPr lang="en-US" altLang="en-US"/>
          </a:p>
          <a:p>
            <a:r>
              <a:rPr lang="en-US" altLang="en-US"/>
              <a:t>2 basic ER diagram construct</a:t>
            </a:r>
          </a:p>
          <a:p>
            <a:pPr lvl="1"/>
            <a:r>
              <a:rPr lang="en-US" altLang="en-US">
                <a:solidFill>
                  <a:srgbClr val="FF0000"/>
                </a:solidFill>
              </a:rPr>
              <a:t>Entity</a:t>
            </a:r>
          </a:p>
          <a:p>
            <a:pPr lvl="1"/>
            <a:r>
              <a:rPr lang="en-US" altLang="en-US">
                <a:solidFill>
                  <a:srgbClr val="FF0000"/>
                </a:solidFill>
              </a:rPr>
              <a:t>Relationship</a:t>
            </a:r>
          </a:p>
          <a:p>
            <a:pPr lvl="1"/>
            <a:endParaRPr lang="en-US" altLang="en-US"/>
          </a:p>
          <a:p>
            <a:r>
              <a:rPr lang="en-US" altLang="en-US" b="1"/>
              <a:t>Notation</a:t>
            </a:r>
          </a:p>
          <a:p>
            <a:pPr lvl="1"/>
            <a:r>
              <a:rPr lang="en-US" altLang="en-US"/>
              <a:t>Every … has own notation</a:t>
            </a:r>
          </a:p>
          <a:p>
            <a:pPr lvl="1"/>
            <a:r>
              <a:rPr lang="en-US" altLang="en-US"/>
              <a:t>No standard </a:t>
            </a:r>
          </a:p>
          <a:p>
            <a:pPr lvl="1"/>
            <a:r>
              <a:rPr lang="en-US" altLang="en-US"/>
              <a:t>Will present one notation (and show you alternatives at the end) </a:t>
            </a:r>
          </a:p>
          <a:p>
            <a:r>
              <a:rPr lang="en-US" altLang="en-US"/>
              <a:t>ER Tools</a:t>
            </a:r>
          </a:p>
          <a:p>
            <a:pPr lvl="1"/>
            <a:r>
              <a:rPr lang="en-US" altLang="en-US"/>
              <a:t>Erplus.com (uses our notation)</a:t>
            </a:r>
          </a:p>
          <a:p>
            <a:pPr lvl="1"/>
            <a:endParaRPr lang="en-US"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1C97C-8357-4B4B-A281-B83845BB8FB0}"/>
              </a:ext>
            </a:extLst>
          </p:cNvPr>
          <p:cNvSpPr>
            <a:spLocks noGrp="1"/>
          </p:cNvSpPr>
          <p:nvPr>
            <p:ph type="title"/>
          </p:nvPr>
        </p:nvSpPr>
        <p:spPr>
          <a:xfrm>
            <a:off x="814388" y="92075"/>
            <a:ext cx="8077200" cy="609600"/>
          </a:xfrm>
        </p:spPr>
        <p:txBody>
          <a:bodyPr/>
          <a:lstStyle/>
          <a:p>
            <a:pPr>
              <a:defRPr/>
            </a:pPr>
            <a:r>
              <a:rPr lang="en-US" dirty="0"/>
              <a:t>Entities</a:t>
            </a:r>
          </a:p>
        </p:txBody>
      </p:sp>
      <p:sp>
        <p:nvSpPr>
          <p:cNvPr id="12291" name="Content Placeholder 2">
            <a:extLst>
              <a:ext uri="{FF2B5EF4-FFF2-40B4-BE49-F238E27FC236}">
                <a16:creationId xmlns:a16="http://schemas.microsoft.com/office/drawing/2014/main" id="{8B37D3D0-4209-4780-8078-600337CA248C}"/>
              </a:ext>
            </a:extLst>
          </p:cNvPr>
          <p:cNvSpPr>
            <a:spLocks noGrp="1"/>
          </p:cNvSpPr>
          <p:nvPr>
            <p:ph idx="1"/>
          </p:nvPr>
        </p:nvSpPr>
        <p:spPr>
          <a:xfrm>
            <a:off x="814388" y="808038"/>
            <a:ext cx="7894637" cy="5189537"/>
          </a:xfrm>
        </p:spPr>
        <p:txBody>
          <a:bodyPr/>
          <a:lstStyle/>
          <a:p>
            <a:pPr>
              <a:defRPr/>
            </a:pPr>
            <a:r>
              <a:rPr lang="en-US" altLang="en-US" dirty="0">
                <a:solidFill>
                  <a:srgbClr val="002060"/>
                </a:solidFill>
              </a:rPr>
              <a:t>Entities</a:t>
            </a:r>
            <a:r>
              <a:rPr lang="en-US" altLang="en-US" dirty="0"/>
              <a:t>: are constructs that represent what the database keeps track of</a:t>
            </a:r>
          </a:p>
          <a:p>
            <a:pPr>
              <a:defRPr/>
            </a:pPr>
            <a:endParaRPr lang="en-US" altLang="en-US" dirty="0"/>
          </a:p>
          <a:p>
            <a:pPr>
              <a:defRPr/>
            </a:pPr>
            <a:endParaRPr lang="en-US" altLang="en-US" dirty="0"/>
          </a:p>
          <a:p>
            <a:pPr>
              <a:defRPr/>
            </a:pPr>
            <a:endParaRPr lang="en-US" altLang="en-US" dirty="0"/>
          </a:p>
          <a:p>
            <a:pPr>
              <a:defRPr/>
            </a:pPr>
            <a:endParaRPr lang="en-US" altLang="en-US" dirty="0"/>
          </a:p>
          <a:p>
            <a:pPr>
              <a:defRPr/>
            </a:pPr>
            <a:endParaRPr lang="en-US" altLang="en-US" dirty="0"/>
          </a:p>
          <a:p>
            <a:pPr>
              <a:defRPr/>
            </a:pPr>
            <a:r>
              <a:rPr lang="en-US" altLang="en-US" dirty="0"/>
              <a:t>Entity with </a:t>
            </a:r>
            <a:r>
              <a:rPr lang="en-US" altLang="en-US" dirty="0">
                <a:solidFill>
                  <a:schemeClr val="bg1">
                    <a:lumMod val="50000"/>
                  </a:schemeClr>
                </a:solidFill>
              </a:rPr>
              <a:t>Attributes</a:t>
            </a:r>
          </a:p>
        </p:txBody>
      </p:sp>
      <p:pic>
        <p:nvPicPr>
          <p:cNvPr id="15364" name="Picture 4">
            <a:extLst>
              <a:ext uri="{FF2B5EF4-FFF2-40B4-BE49-F238E27FC236}">
                <a16:creationId xmlns:a16="http://schemas.microsoft.com/office/drawing/2014/main" id="{7EBB79CA-590F-4483-8C64-5A1BE4694A3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8350" y="1400175"/>
            <a:ext cx="7707313" cy="139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Picture 2">
            <a:extLst>
              <a:ext uri="{FF2B5EF4-FFF2-40B4-BE49-F238E27FC236}">
                <a16:creationId xmlns:a16="http://schemas.microsoft.com/office/drawing/2014/main" id="{F465BAAC-1FD0-4DC0-9DBC-13DF16B521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4688" y="3635375"/>
            <a:ext cx="4943475"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a:extLst>
              <a:ext uri="{FF2B5EF4-FFF2-40B4-BE49-F238E27FC236}">
                <a16:creationId xmlns:a16="http://schemas.microsoft.com/office/drawing/2014/main" id="{8549AE0D-36A7-41A1-8FFD-8A46D3C475B1}"/>
              </a:ext>
            </a:extLst>
          </p:cNvPr>
          <p:cNvSpPr>
            <a:spLocks noGrp="1" noChangeArrowheads="1"/>
          </p:cNvSpPr>
          <p:nvPr>
            <p:ph type="title"/>
          </p:nvPr>
        </p:nvSpPr>
        <p:spPr>
          <a:xfrm>
            <a:off x="800100" y="171450"/>
            <a:ext cx="8077200" cy="609600"/>
          </a:xfrm>
        </p:spPr>
        <p:txBody>
          <a:bodyPr/>
          <a:lstStyle/>
          <a:p>
            <a:pPr>
              <a:defRPr/>
            </a:pPr>
            <a:r>
              <a:rPr lang="en-US" dirty="0">
                <a:ea typeface="+mj-ea"/>
              </a:rPr>
              <a:t>Attributes</a:t>
            </a:r>
          </a:p>
        </p:txBody>
      </p:sp>
      <p:sp>
        <p:nvSpPr>
          <p:cNvPr id="16387" name="Rectangle 3">
            <a:extLst>
              <a:ext uri="{FF2B5EF4-FFF2-40B4-BE49-F238E27FC236}">
                <a16:creationId xmlns:a16="http://schemas.microsoft.com/office/drawing/2014/main" id="{8BF6CAA0-4E29-44E4-BA75-ACAB3FADF778}"/>
              </a:ext>
            </a:extLst>
          </p:cNvPr>
          <p:cNvSpPr>
            <a:spLocks noGrp="1" noChangeArrowheads="1"/>
          </p:cNvSpPr>
          <p:nvPr>
            <p:ph type="body" idx="1"/>
          </p:nvPr>
        </p:nvSpPr>
        <p:spPr>
          <a:xfrm>
            <a:off x="855663" y="947738"/>
            <a:ext cx="7966075" cy="5391150"/>
          </a:xfrm>
        </p:spPr>
        <p:txBody>
          <a:bodyPr/>
          <a:lstStyle/>
          <a:p>
            <a:r>
              <a:rPr lang="en-US" altLang="en-US" b="1"/>
              <a:t>An entity is represented by a set of attributes</a:t>
            </a:r>
            <a:r>
              <a:rPr lang="en-US" altLang="en-US"/>
              <a:t>, that is descriptive properties possessed by all members of an entity set.</a:t>
            </a:r>
          </a:p>
          <a:p>
            <a:pPr lvl="1"/>
            <a:r>
              <a:rPr lang="en-US" altLang="en-US" b="1" i="1"/>
              <a:t>Example</a:t>
            </a:r>
            <a:r>
              <a:rPr lang="en-US" altLang="en-US"/>
              <a:t>: </a:t>
            </a:r>
          </a:p>
          <a:p>
            <a:pPr lvl="1">
              <a:buFont typeface="Monotype Sorts" charset="2"/>
              <a:buNone/>
            </a:pPr>
            <a:r>
              <a:rPr lang="en-US" altLang="en-US"/>
              <a:t>     	</a:t>
            </a:r>
            <a:r>
              <a:rPr lang="en-US" altLang="en-US" i="1"/>
              <a:t>instructor = </a:t>
            </a:r>
            <a:r>
              <a:rPr lang="en-US" altLang="en-US"/>
              <a:t>(</a:t>
            </a:r>
            <a:r>
              <a:rPr lang="en-US" altLang="en-US" i="1"/>
              <a:t>ID, name, street, city, salary </a:t>
            </a:r>
            <a:r>
              <a:rPr lang="en-US" altLang="en-US"/>
              <a:t>)</a:t>
            </a:r>
            <a:br>
              <a:rPr lang="en-US" altLang="en-US" i="1"/>
            </a:br>
            <a:r>
              <a:rPr lang="en-US" altLang="en-US" i="1"/>
              <a:t>	course= </a:t>
            </a:r>
            <a:r>
              <a:rPr lang="en-US" altLang="en-US"/>
              <a:t>(</a:t>
            </a:r>
            <a:r>
              <a:rPr lang="en-US" altLang="en-US" i="1"/>
              <a:t>course_id, title, credits</a:t>
            </a:r>
            <a:r>
              <a:rPr lang="en-US" altLang="en-US"/>
              <a:t>)</a:t>
            </a:r>
            <a:endParaRPr lang="en-US" altLang="en-US" i="1">
              <a:solidFill>
                <a:schemeClr val="tx2"/>
              </a:solidFill>
            </a:endParaRPr>
          </a:p>
          <a:p>
            <a:pPr lvl="1"/>
            <a:r>
              <a:rPr lang="en-US" altLang="en-US" b="1">
                <a:solidFill>
                  <a:srgbClr val="000099"/>
                </a:solidFill>
              </a:rPr>
              <a:t>An attribute describes a characteristic of an entity</a:t>
            </a:r>
          </a:p>
          <a:p>
            <a:pPr lvl="1"/>
            <a:r>
              <a:rPr lang="en-US" altLang="en-US" b="1">
                <a:solidFill>
                  <a:srgbClr val="000099"/>
                </a:solidFill>
              </a:rPr>
              <a:t>Domain</a:t>
            </a:r>
            <a:r>
              <a:rPr lang="en-US" altLang="en-US"/>
              <a:t> – the set of permitted values for each attribute </a:t>
            </a:r>
          </a:p>
          <a:p>
            <a:r>
              <a:rPr lang="en-US" altLang="en-US" b="1"/>
              <a:t>Attribute types:</a:t>
            </a:r>
          </a:p>
          <a:p>
            <a:pPr lvl="1"/>
            <a:r>
              <a:rPr lang="en-US" altLang="en-US" b="1">
                <a:solidFill>
                  <a:srgbClr val="000099"/>
                </a:solidFill>
              </a:rPr>
              <a:t>Simple</a:t>
            </a:r>
            <a:r>
              <a:rPr lang="en-US" altLang="en-US"/>
              <a:t> </a:t>
            </a:r>
          </a:p>
          <a:p>
            <a:pPr lvl="1"/>
            <a:r>
              <a:rPr lang="en-US" altLang="en-US" b="1">
                <a:solidFill>
                  <a:srgbClr val="000099"/>
                </a:solidFill>
              </a:rPr>
              <a:t>Composite</a:t>
            </a:r>
            <a:endParaRPr lang="en-US" altLang="en-US"/>
          </a:p>
          <a:p>
            <a:pPr lvl="1"/>
            <a:r>
              <a:rPr lang="en-US" altLang="en-US" b="1">
                <a:solidFill>
                  <a:srgbClr val="000099"/>
                </a:solidFill>
              </a:rPr>
              <a:t>Optional (Null allowed) </a:t>
            </a:r>
            <a:endParaRPr lang="en-US" altLang="en-US"/>
          </a:p>
          <a:p>
            <a:pPr lvl="1"/>
            <a:r>
              <a:rPr lang="en-US" altLang="en-US" b="1">
                <a:solidFill>
                  <a:srgbClr val="000099"/>
                </a:solidFill>
              </a:rPr>
              <a:t>Multivalued</a:t>
            </a:r>
            <a:r>
              <a:rPr lang="en-US" altLang="en-US"/>
              <a:t> attributes.  Example: </a:t>
            </a:r>
            <a:r>
              <a:rPr lang="en-US" altLang="en-US" i="1"/>
              <a:t>phone_numbers an instructor might have more than one phone number</a:t>
            </a:r>
          </a:p>
          <a:p>
            <a:pPr lvl="1"/>
            <a:r>
              <a:rPr lang="en-US" altLang="en-US" b="1">
                <a:solidFill>
                  <a:srgbClr val="000099"/>
                </a:solidFill>
              </a:rPr>
              <a:t>Derived</a:t>
            </a:r>
            <a:r>
              <a:rPr lang="en-US" altLang="en-US"/>
              <a:t> attributes</a:t>
            </a:r>
          </a:p>
          <a:p>
            <a:pPr lvl="2"/>
            <a:r>
              <a:rPr lang="en-US" altLang="en-US"/>
              <a:t>Can be computed from other attributes (age, given date_of_birth)</a:t>
            </a:r>
          </a:p>
          <a:p>
            <a:endParaRPr lang="en-US" altLang="en-US" b="1">
              <a:solidFill>
                <a:srgbClr val="000099"/>
              </a:solidFill>
            </a:endParaRPr>
          </a:p>
          <a:p>
            <a:pPr lvl="1"/>
            <a:endParaRPr lang="en-US"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4">
            <a:extLst>
              <a:ext uri="{FF2B5EF4-FFF2-40B4-BE49-F238E27FC236}">
                <a16:creationId xmlns:a16="http://schemas.microsoft.com/office/drawing/2014/main" id="{62BAB4C3-FC01-4F75-8510-C3D57357CB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2725" y="1049338"/>
            <a:ext cx="3757613" cy="192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2">
            <a:extLst>
              <a:ext uri="{FF2B5EF4-FFF2-40B4-BE49-F238E27FC236}">
                <a16:creationId xmlns:a16="http://schemas.microsoft.com/office/drawing/2014/main" id="{418139CC-7C1A-40AE-8315-66AC5B68EB3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838" y="3062288"/>
            <a:ext cx="3746500"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Rectangle 3">
            <a:extLst>
              <a:ext uri="{FF2B5EF4-FFF2-40B4-BE49-F238E27FC236}">
                <a16:creationId xmlns:a16="http://schemas.microsoft.com/office/drawing/2014/main" id="{170F0C56-38A5-4ED2-A7B5-F85AC4D4A64A}"/>
              </a:ext>
            </a:extLst>
          </p:cNvPr>
          <p:cNvSpPr>
            <a:spLocks noChangeArrowheads="1"/>
          </p:cNvSpPr>
          <p:nvPr/>
        </p:nvSpPr>
        <p:spPr bwMode="auto">
          <a:xfrm>
            <a:off x="0" y="2601913"/>
            <a:ext cx="14446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defRPr/>
            </a:pPr>
            <a:r>
              <a:rPr kumimoji="0" lang="en-US" altLang="en-US" sz="1200" b="1" dirty="0" err="1"/>
              <a:t>CustID</a:t>
            </a:r>
            <a:r>
              <a:rPr kumimoji="0" lang="en-US" altLang="en-US" sz="1200" b="1" dirty="0"/>
              <a:t> is </a:t>
            </a:r>
            <a:r>
              <a:rPr kumimoji="0" lang="en-US" altLang="en-US" sz="1200" b="1" dirty="0">
                <a:solidFill>
                  <a:schemeClr val="bg1">
                    <a:lumMod val="50000"/>
                  </a:schemeClr>
                </a:solidFill>
              </a:rPr>
              <a:t>Unique </a:t>
            </a:r>
          </a:p>
        </p:txBody>
      </p:sp>
      <p:sp>
        <p:nvSpPr>
          <p:cNvPr id="18437" name="Rectangle 9">
            <a:extLst>
              <a:ext uri="{FF2B5EF4-FFF2-40B4-BE49-F238E27FC236}">
                <a16:creationId xmlns:a16="http://schemas.microsoft.com/office/drawing/2014/main" id="{CFB4C753-56AB-4303-874F-ACBBA75F824E}"/>
              </a:ext>
            </a:extLst>
          </p:cNvPr>
          <p:cNvSpPr>
            <a:spLocks noChangeArrowheads="1"/>
          </p:cNvSpPr>
          <p:nvPr/>
        </p:nvSpPr>
        <p:spPr bwMode="auto">
          <a:xfrm>
            <a:off x="212725" y="712788"/>
            <a:ext cx="20859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200"/>
              <a:t>CustFullName is </a:t>
            </a:r>
            <a:r>
              <a:rPr kumimoji="0" lang="en-US" altLang="en-US" sz="1200">
                <a:solidFill>
                  <a:srgbClr val="000099"/>
                </a:solidFill>
              </a:rPr>
              <a:t>Composite</a:t>
            </a:r>
            <a:endParaRPr kumimoji="0" lang="en-US" altLang="en-US" sz="1200"/>
          </a:p>
        </p:txBody>
      </p:sp>
      <p:sp>
        <p:nvSpPr>
          <p:cNvPr id="8" name="Title 7">
            <a:extLst>
              <a:ext uri="{FF2B5EF4-FFF2-40B4-BE49-F238E27FC236}">
                <a16:creationId xmlns:a16="http://schemas.microsoft.com/office/drawing/2014/main" id="{AAFDBC0D-032A-4009-AB64-D9A2181FF6E2}"/>
              </a:ext>
            </a:extLst>
          </p:cNvPr>
          <p:cNvSpPr>
            <a:spLocks noGrp="1"/>
          </p:cNvSpPr>
          <p:nvPr>
            <p:ph type="title"/>
          </p:nvPr>
        </p:nvSpPr>
        <p:spPr/>
        <p:txBody>
          <a:bodyPr/>
          <a:lstStyle/>
          <a:p>
            <a:pPr>
              <a:defRPr/>
            </a:pPr>
            <a:r>
              <a:rPr lang="en-US" dirty="0"/>
              <a:t>Attributes in ERD</a:t>
            </a:r>
          </a:p>
        </p:txBody>
      </p:sp>
      <p:pic>
        <p:nvPicPr>
          <p:cNvPr id="18439" name="Picture 2">
            <a:extLst>
              <a:ext uri="{FF2B5EF4-FFF2-40B4-BE49-F238E27FC236}">
                <a16:creationId xmlns:a16="http://schemas.microsoft.com/office/drawing/2014/main" id="{8B04906F-546E-4047-9BF9-8E5630140D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3063" y="990600"/>
            <a:ext cx="3060700"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0" name="Rectangle 8">
            <a:extLst>
              <a:ext uri="{FF2B5EF4-FFF2-40B4-BE49-F238E27FC236}">
                <a16:creationId xmlns:a16="http://schemas.microsoft.com/office/drawing/2014/main" id="{F05B0674-1D75-4A7E-911E-D13E6E74D72A}"/>
              </a:ext>
            </a:extLst>
          </p:cNvPr>
          <p:cNvSpPr>
            <a:spLocks noChangeArrowheads="1"/>
          </p:cNvSpPr>
          <p:nvPr/>
        </p:nvSpPr>
        <p:spPr bwMode="auto">
          <a:xfrm>
            <a:off x="6448425" y="730250"/>
            <a:ext cx="21875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200"/>
              <a:t>PhoneNumber is</a:t>
            </a:r>
            <a:r>
              <a:rPr kumimoji="0" lang="en-US" altLang="en-US" sz="1200">
                <a:solidFill>
                  <a:srgbClr val="000099"/>
                </a:solidFill>
              </a:rPr>
              <a:t> Multivalued</a:t>
            </a:r>
            <a:r>
              <a:rPr kumimoji="0" lang="en-US" altLang="en-US" sz="1200"/>
              <a:t> </a:t>
            </a:r>
          </a:p>
        </p:txBody>
      </p:sp>
      <p:pic>
        <p:nvPicPr>
          <p:cNvPr id="18441" name="Picture 2">
            <a:extLst>
              <a:ext uri="{FF2B5EF4-FFF2-40B4-BE49-F238E27FC236}">
                <a16:creationId xmlns:a16="http://schemas.microsoft.com/office/drawing/2014/main" id="{86804C90-8F67-4E9C-9E23-E35CE58FF6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9100" y="3046413"/>
            <a:ext cx="3751263" cy="191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2" name="Rectangle 12">
            <a:extLst>
              <a:ext uri="{FF2B5EF4-FFF2-40B4-BE49-F238E27FC236}">
                <a16:creationId xmlns:a16="http://schemas.microsoft.com/office/drawing/2014/main" id="{CC512AEB-DAF3-415B-A548-A522032F5927}"/>
              </a:ext>
            </a:extLst>
          </p:cNvPr>
          <p:cNvSpPr>
            <a:spLocks noChangeArrowheads="1"/>
          </p:cNvSpPr>
          <p:nvPr/>
        </p:nvSpPr>
        <p:spPr bwMode="auto">
          <a:xfrm>
            <a:off x="6697663" y="3270250"/>
            <a:ext cx="2362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200"/>
              <a:t>YearInBusiness can be </a:t>
            </a:r>
            <a:r>
              <a:rPr kumimoji="0" lang="en-US" altLang="en-US" sz="1200">
                <a:solidFill>
                  <a:srgbClr val="000099"/>
                </a:solidFill>
              </a:rPr>
              <a:t>Derived</a:t>
            </a:r>
            <a:r>
              <a:rPr kumimoji="0" lang="en-US" altLang="en-US" sz="1200"/>
              <a:t> </a:t>
            </a:r>
          </a:p>
        </p:txBody>
      </p:sp>
      <p:pic>
        <p:nvPicPr>
          <p:cNvPr id="18443" name="Picture 2">
            <a:extLst>
              <a:ext uri="{FF2B5EF4-FFF2-40B4-BE49-F238E27FC236}">
                <a16:creationId xmlns:a16="http://schemas.microsoft.com/office/drawing/2014/main" id="{24DA1B77-7C44-47C1-896D-ABE0DD8DD4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29100" y="5008563"/>
            <a:ext cx="3455988"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4" name="Rectangle 14">
            <a:extLst>
              <a:ext uri="{FF2B5EF4-FFF2-40B4-BE49-F238E27FC236}">
                <a16:creationId xmlns:a16="http://schemas.microsoft.com/office/drawing/2014/main" id="{A86CF6A7-DC99-4BD7-81DB-0946EE22BF0D}"/>
              </a:ext>
            </a:extLst>
          </p:cNvPr>
          <p:cNvSpPr>
            <a:spLocks noChangeArrowheads="1"/>
          </p:cNvSpPr>
          <p:nvPr/>
        </p:nvSpPr>
        <p:spPr bwMode="auto">
          <a:xfrm>
            <a:off x="7421563" y="5146675"/>
            <a:ext cx="1638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400"/>
              <a:t>Bonus is </a:t>
            </a:r>
            <a:r>
              <a:rPr kumimoji="0" lang="en-US" altLang="en-US" sz="1400">
                <a:solidFill>
                  <a:srgbClr val="000099"/>
                </a:solidFill>
              </a:rPr>
              <a:t>Optional</a:t>
            </a:r>
            <a:r>
              <a:rPr kumimoji="0" lang="en-US" altLang="en-US" sz="1400"/>
              <a:t> </a:t>
            </a:r>
          </a:p>
        </p:txBody>
      </p:sp>
    </p:spTree>
  </p:cSld>
  <p:clrMapOvr>
    <a:masterClrMapping/>
  </p:clrMapOvr>
</p:sld>
</file>

<file path=ppt/theme/theme1.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DB6</Template>
  <TotalTime>30686</TotalTime>
  <Words>2164</Words>
  <Application>Microsoft Office PowerPoint</Application>
  <PresentationFormat>On-screen Show (4:3)</PresentationFormat>
  <Paragraphs>397</Paragraphs>
  <Slides>57</Slides>
  <Notes>25</Notes>
  <HiddenSlides>0</HiddenSlides>
  <MMClips>0</MMClips>
  <ScaleCrop>false</ScaleCrop>
  <HeadingPairs>
    <vt:vector size="8" baseType="variant">
      <vt:variant>
        <vt:lpstr>Fonts Used</vt:lpstr>
      </vt:variant>
      <vt:variant>
        <vt:i4>10</vt:i4>
      </vt:variant>
      <vt:variant>
        <vt:lpstr>Theme</vt:lpstr>
      </vt:variant>
      <vt:variant>
        <vt:i4>1</vt:i4>
      </vt:variant>
      <vt:variant>
        <vt:lpstr>Slide Titles</vt:lpstr>
      </vt:variant>
      <vt:variant>
        <vt:i4>57</vt:i4>
      </vt:variant>
      <vt:variant>
        <vt:lpstr>Custom Shows</vt:lpstr>
      </vt:variant>
      <vt:variant>
        <vt:i4>1</vt:i4>
      </vt:variant>
    </vt:vector>
  </HeadingPairs>
  <TitlesOfParts>
    <vt:vector size="69" baseType="lpstr">
      <vt:lpstr>Helvetica</vt:lpstr>
      <vt:lpstr>MS PGothic</vt:lpstr>
      <vt:lpstr>Arial</vt:lpstr>
      <vt:lpstr>Monotype Sorts</vt:lpstr>
      <vt:lpstr>Webdings</vt:lpstr>
      <vt:lpstr>Times New Roman</vt:lpstr>
      <vt:lpstr>Wingdings</vt:lpstr>
      <vt:lpstr>Franklin Gothic Book</vt:lpstr>
      <vt:lpstr>Wingdings 2</vt:lpstr>
      <vt:lpstr>Calibri</vt:lpstr>
      <vt:lpstr>2_db-5-grey</vt:lpstr>
      <vt:lpstr>Entity-Relationship Modeling</vt:lpstr>
      <vt:lpstr>Basic ER Modeling Construct</vt:lpstr>
      <vt:lpstr>ENTITIES / SETS</vt:lpstr>
      <vt:lpstr>Entity Sets instructor and student</vt:lpstr>
      <vt:lpstr>Database Requirements &amp; ER Modeling</vt:lpstr>
      <vt:lpstr>ER Diagram</vt:lpstr>
      <vt:lpstr>Entities</vt:lpstr>
      <vt:lpstr>Attributes</vt:lpstr>
      <vt:lpstr>Attributes in ERD</vt:lpstr>
      <vt:lpstr>Examples </vt:lpstr>
      <vt:lpstr>Relationship Between 2 Entities</vt:lpstr>
      <vt:lpstr>Cardinality Constraints</vt:lpstr>
      <vt:lpstr>RELATIONSHIPS</vt:lpstr>
      <vt:lpstr>Cardinality Constraints</vt:lpstr>
      <vt:lpstr>PowerPoint Presentation</vt:lpstr>
      <vt:lpstr>Mapping Cardinality Constraints</vt:lpstr>
      <vt:lpstr>Examples</vt:lpstr>
      <vt:lpstr>Mapping Cardinalities</vt:lpstr>
      <vt:lpstr>Mapping Cardinalities </vt:lpstr>
      <vt:lpstr>RELATIONSHIPS</vt:lpstr>
      <vt:lpstr>RELATIONSHIPS</vt:lpstr>
      <vt:lpstr>Relationship Instances</vt:lpstr>
      <vt:lpstr>Relationship Set/instance advisor</vt:lpstr>
      <vt:lpstr>Relationship and its Instances</vt:lpstr>
      <vt:lpstr>Relationship Attributes</vt:lpstr>
      <vt:lpstr>Relationship Attributes</vt:lpstr>
      <vt:lpstr>RELATIONSHIPS with Attribute</vt:lpstr>
      <vt:lpstr>PowerPoint Presentation</vt:lpstr>
      <vt:lpstr>Degree of a Relationship Set</vt:lpstr>
      <vt:lpstr>TERNARY RELATIONSHIP </vt:lpstr>
      <vt:lpstr>RELATIONSHIPS</vt:lpstr>
      <vt:lpstr>Relationship role</vt:lpstr>
      <vt:lpstr>RELATIONSHIPS</vt:lpstr>
      <vt:lpstr>WEAK ENTITY</vt:lpstr>
      <vt:lpstr>Weak Entities</vt:lpstr>
      <vt:lpstr>Weak Entity Sets (Cont.)</vt:lpstr>
      <vt:lpstr>Weak Entity Sets (Cont.)</vt:lpstr>
      <vt:lpstr>WEAK ENTITY</vt:lpstr>
      <vt:lpstr>PowerPoint Presentation</vt:lpstr>
      <vt:lpstr>VARIOUS ER NOTATIONS</vt:lpstr>
      <vt:lpstr>Mapping relationships into relational database constructs</vt:lpstr>
      <vt:lpstr>PowerPoint Presentation</vt:lpstr>
      <vt:lpstr>PowerPoint Presentation</vt:lpstr>
      <vt:lpstr>Mapping 1:M Relationships</vt:lpstr>
      <vt:lpstr>ReportsTo Relationship</vt:lpstr>
      <vt:lpstr>Mapping M:N Relations 1/2</vt:lpstr>
      <vt:lpstr>Mapping M:N Relations 2/2</vt:lpstr>
      <vt:lpstr>Mapping 1:1 Relations 1/2</vt:lpstr>
      <vt:lpstr>Mapping 1:1 Relations 2/2</vt:lpstr>
      <vt:lpstr>Referential integrity constraints</vt:lpstr>
      <vt:lpstr>Referential Integrity Constraints</vt:lpstr>
      <vt:lpstr>Mapping Unary Relationships</vt:lpstr>
      <vt:lpstr>Mapping Weak Entity</vt:lpstr>
      <vt:lpstr>PowerPoint Presentation</vt:lpstr>
      <vt:lpstr>Example: Mapping an ER Diagram into a Relational Scheme 1/3</vt:lpstr>
      <vt:lpstr>Example: Mapping an ER Diagram into a Relational Scheme 2/3</vt:lpstr>
      <vt:lpstr>Example: Mapping an ER Diagram into a Relational Scheme 3/3</vt:lpstr>
      <vt:lpstr>Custom Show 1</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Introduction</dc:title>
  <dc:creator>Marilyn Turnamian</dc:creator>
  <cp:lastModifiedBy>Omar Aldawud</cp:lastModifiedBy>
  <cp:revision>384</cp:revision>
  <cp:lastPrinted>2017-02-02T19:40:25Z</cp:lastPrinted>
  <dcterms:created xsi:type="dcterms:W3CDTF">2009-12-21T15:40:15Z</dcterms:created>
  <dcterms:modified xsi:type="dcterms:W3CDTF">2018-02-01T20:08:34Z</dcterms:modified>
</cp:coreProperties>
</file>